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9" r:id="rId1"/>
  </p:sldMasterIdLst>
  <p:notesMasterIdLst>
    <p:notesMasterId r:id="rId52"/>
  </p:notesMasterIdLst>
  <p:sldIdLst>
    <p:sldId id="437" r:id="rId2"/>
    <p:sldId id="439" r:id="rId3"/>
    <p:sldId id="434" r:id="rId4"/>
    <p:sldId id="433" r:id="rId5"/>
    <p:sldId id="435" r:id="rId6"/>
    <p:sldId id="436" r:id="rId7"/>
    <p:sldId id="445" r:id="rId8"/>
    <p:sldId id="320" r:id="rId9"/>
    <p:sldId id="319" r:id="rId10"/>
    <p:sldId id="429" r:id="rId11"/>
    <p:sldId id="403" r:id="rId12"/>
    <p:sldId id="378" r:id="rId13"/>
    <p:sldId id="380" r:id="rId14"/>
    <p:sldId id="414" r:id="rId15"/>
    <p:sldId id="416" r:id="rId16"/>
    <p:sldId id="381" r:id="rId17"/>
    <p:sldId id="382" r:id="rId18"/>
    <p:sldId id="379" r:id="rId19"/>
    <p:sldId id="383" r:id="rId20"/>
    <p:sldId id="317" r:id="rId21"/>
    <p:sldId id="405" r:id="rId22"/>
    <p:sldId id="406" r:id="rId23"/>
    <p:sldId id="407" r:id="rId24"/>
    <p:sldId id="428" r:id="rId25"/>
    <p:sldId id="312" r:id="rId26"/>
    <p:sldId id="326" r:id="rId27"/>
    <p:sldId id="385" r:id="rId28"/>
    <p:sldId id="431" r:id="rId29"/>
    <p:sldId id="393" r:id="rId30"/>
    <p:sldId id="394" r:id="rId31"/>
    <p:sldId id="409" r:id="rId32"/>
    <p:sldId id="395" r:id="rId33"/>
    <p:sldId id="410" r:id="rId34"/>
    <p:sldId id="398" r:id="rId35"/>
    <p:sldId id="412" r:id="rId36"/>
    <p:sldId id="413" r:id="rId37"/>
    <p:sldId id="370" r:id="rId38"/>
    <p:sldId id="401" r:id="rId39"/>
    <p:sldId id="417" r:id="rId40"/>
    <p:sldId id="420" r:id="rId41"/>
    <p:sldId id="419" r:id="rId42"/>
    <p:sldId id="418" r:id="rId43"/>
    <p:sldId id="446" r:id="rId44"/>
    <p:sldId id="447" r:id="rId45"/>
    <p:sldId id="448" r:id="rId46"/>
    <p:sldId id="449" r:id="rId47"/>
    <p:sldId id="450" r:id="rId48"/>
    <p:sldId id="451" r:id="rId49"/>
    <p:sldId id="452" r:id="rId50"/>
    <p:sldId id="453" r:id="rId51"/>
  </p:sldIdLst>
  <p:sldSz cx="9144000" cy="6858000" type="screen4x3"/>
  <p:notesSz cx="6858000" cy="9144000"/>
  <p:defaultTextStyle>
    <a:defPPr>
      <a:defRPr lang="zh-TW"/>
    </a:defPPr>
    <a:lvl1pPr algn="l" rtl="0" fontAlgn="base">
      <a:spcBef>
        <a:spcPct val="0"/>
      </a:spcBef>
      <a:spcAft>
        <a:spcPct val="0"/>
      </a:spcAft>
      <a:defRPr kumimoji="1" sz="2800" kern="1200">
        <a:solidFill>
          <a:schemeClr val="tx1"/>
        </a:solidFill>
        <a:latin typeface="Arial" charset="0"/>
        <a:ea typeface="新細明體" pitchFamily="18" charset="-120"/>
        <a:cs typeface="+mn-cs"/>
      </a:defRPr>
    </a:lvl1pPr>
    <a:lvl2pPr marL="457200" algn="l" rtl="0" fontAlgn="base">
      <a:spcBef>
        <a:spcPct val="0"/>
      </a:spcBef>
      <a:spcAft>
        <a:spcPct val="0"/>
      </a:spcAft>
      <a:defRPr kumimoji="1" sz="2800" kern="1200">
        <a:solidFill>
          <a:schemeClr val="tx1"/>
        </a:solidFill>
        <a:latin typeface="Arial" charset="0"/>
        <a:ea typeface="新細明體" pitchFamily="18" charset="-120"/>
        <a:cs typeface="+mn-cs"/>
      </a:defRPr>
    </a:lvl2pPr>
    <a:lvl3pPr marL="914400" algn="l" rtl="0" fontAlgn="base">
      <a:spcBef>
        <a:spcPct val="0"/>
      </a:spcBef>
      <a:spcAft>
        <a:spcPct val="0"/>
      </a:spcAft>
      <a:defRPr kumimoji="1" sz="2800" kern="1200">
        <a:solidFill>
          <a:schemeClr val="tx1"/>
        </a:solidFill>
        <a:latin typeface="Arial" charset="0"/>
        <a:ea typeface="新細明體" pitchFamily="18" charset="-120"/>
        <a:cs typeface="+mn-cs"/>
      </a:defRPr>
    </a:lvl3pPr>
    <a:lvl4pPr marL="1371600" algn="l" rtl="0" fontAlgn="base">
      <a:spcBef>
        <a:spcPct val="0"/>
      </a:spcBef>
      <a:spcAft>
        <a:spcPct val="0"/>
      </a:spcAft>
      <a:defRPr kumimoji="1" sz="2800" kern="1200">
        <a:solidFill>
          <a:schemeClr val="tx1"/>
        </a:solidFill>
        <a:latin typeface="Arial" charset="0"/>
        <a:ea typeface="新細明體" pitchFamily="18" charset="-120"/>
        <a:cs typeface="+mn-cs"/>
      </a:defRPr>
    </a:lvl4pPr>
    <a:lvl5pPr marL="1828800" algn="l" rtl="0" fontAlgn="base">
      <a:spcBef>
        <a:spcPct val="0"/>
      </a:spcBef>
      <a:spcAft>
        <a:spcPct val="0"/>
      </a:spcAft>
      <a:defRPr kumimoji="1" sz="2800" kern="1200">
        <a:solidFill>
          <a:schemeClr val="tx1"/>
        </a:solidFill>
        <a:latin typeface="Arial" charset="0"/>
        <a:ea typeface="新細明體" pitchFamily="18" charset="-120"/>
        <a:cs typeface="+mn-cs"/>
      </a:defRPr>
    </a:lvl5pPr>
    <a:lvl6pPr marL="2286000" algn="l" defTabSz="914400" rtl="0" eaLnBrk="1" latinLnBrk="0" hangingPunct="1">
      <a:defRPr kumimoji="1" sz="2800" kern="1200">
        <a:solidFill>
          <a:schemeClr val="tx1"/>
        </a:solidFill>
        <a:latin typeface="Arial" charset="0"/>
        <a:ea typeface="新細明體" pitchFamily="18" charset="-120"/>
        <a:cs typeface="+mn-cs"/>
      </a:defRPr>
    </a:lvl6pPr>
    <a:lvl7pPr marL="2743200" algn="l" defTabSz="914400" rtl="0" eaLnBrk="1" latinLnBrk="0" hangingPunct="1">
      <a:defRPr kumimoji="1" sz="2800" kern="1200">
        <a:solidFill>
          <a:schemeClr val="tx1"/>
        </a:solidFill>
        <a:latin typeface="Arial" charset="0"/>
        <a:ea typeface="新細明體" pitchFamily="18" charset="-120"/>
        <a:cs typeface="+mn-cs"/>
      </a:defRPr>
    </a:lvl7pPr>
    <a:lvl8pPr marL="3200400" algn="l" defTabSz="914400" rtl="0" eaLnBrk="1" latinLnBrk="0" hangingPunct="1">
      <a:defRPr kumimoji="1" sz="2800" kern="1200">
        <a:solidFill>
          <a:schemeClr val="tx1"/>
        </a:solidFill>
        <a:latin typeface="Arial" charset="0"/>
        <a:ea typeface="新細明體" pitchFamily="18" charset="-120"/>
        <a:cs typeface="+mn-cs"/>
      </a:defRPr>
    </a:lvl8pPr>
    <a:lvl9pPr marL="3657600" algn="l" defTabSz="914400" rtl="0" eaLnBrk="1" latinLnBrk="0" hangingPunct="1">
      <a:defRPr kumimoji="1" sz="2800" kern="1200">
        <a:solidFill>
          <a:schemeClr val="tx1"/>
        </a:solidFill>
        <a:latin typeface="Arial" charset="0"/>
        <a:ea typeface="新細明體" pitchFamily="18" charset="-12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0066"/>
    <a:srgbClr val="990033"/>
    <a:srgbClr val="006600"/>
    <a:srgbClr val="FF3300"/>
    <a:srgbClr val="FFFF00"/>
    <a:srgbClr val="000000"/>
    <a:srgbClr val="0000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324" autoAdjust="0"/>
    <p:restoredTop sz="96718" autoAdjust="0"/>
  </p:normalViewPr>
  <p:slideViewPr>
    <p:cSldViewPr snapToGrid="0">
      <p:cViewPr varScale="1">
        <p:scale>
          <a:sx n="61" d="100"/>
          <a:sy n="61" d="100"/>
        </p:scale>
        <p:origin x="-756"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8616"/>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577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US" altLang="zh-TW"/>
          </a:p>
        </p:txBody>
      </p:sp>
      <p:sp>
        <p:nvSpPr>
          <p:cNvPr id="7577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ltLang="zh-TW"/>
          </a:p>
        </p:txBody>
      </p:sp>
      <p:sp>
        <p:nvSpPr>
          <p:cNvPr id="6246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7578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zh-TW" altLang="en-US" noProof="0" smtClean="0"/>
              <a:t>按一下以編輯母片</a:t>
            </a:r>
          </a:p>
          <a:p>
            <a:pPr lvl="1"/>
            <a:r>
              <a:rPr lang="zh-TW" altLang="en-US" noProof="0" smtClean="0"/>
              <a:t>第二層</a:t>
            </a:r>
          </a:p>
          <a:p>
            <a:pPr lvl="2"/>
            <a:r>
              <a:rPr lang="zh-TW" altLang="en-US" noProof="0" smtClean="0"/>
              <a:t>第三層</a:t>
            </a:r>
          </a:p>
          <a:p>
            <a:pPr lvl="3"/>
            <a:r>
              <a:rPr lang="zh-TW" altLang="en-US" noProof="0" smtClean="0"/>
              <a:t>第四層</a:t>
            </a:r>
          </a:p>
          <a:p>
            <a:pPr lvl="4"/>
            <a:r>
              <a:rPr lang="zh-TW" altLang="en-US" noProof="0" smtClean="0"/>
              <a:t>第五層</a:t>
            </a:r>
          </a:p>
        </p:txBody>
      </p:sp>
      <p:sp>
        <p:nvSpPr>
          <p:cNvPr id="7578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US" altLang="zh-TW"/>
          </a:p>
        </p:txBody>
      </p:sp>
      <p:sp>
        <p:nvSpPr>
          <p:cNvPr id="7578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D6A770B1-99D2-44C9-A0A3-B56C0E53AE19}" type="slidenum">
              <a:rPr lang="en-US" altLang="zh-TW"/>
              <a:pPr>
                <a:defRPr/>
              </a:pPr>
              <a:t>‹#›</a:t>
            </a:fld>
            <a:endParaRPr lang="en-US" altLang="zh-TW"/>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新細明體" pitchFamily="18" charset="-120"/>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新細明體" pitchFamily="18" charset="-120"/>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新細明體" pitchFamily="18" charset="-120"/>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新細明體" pitchFamily="18" charset="-120"/>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新細明體" pitchFamily="18" charset="-12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14" name="標題 13"/>
          <p:cNvSpPr>
            <a:spLocks noGrp="1"/>
          </p:cNvSpPr>
          <p:nvPr>
            <p:ph type="ctrTitle"/>
          </p:nvPr>
        </p:nvSpPr>
        <p:spPr>
          <a:xfrm>
            <a:off x="1432560" y="359898"/>
            <a:ext cx="7406640" cy="1472184"/>
          </a:xfrm>
        </p:spPr>
        <p:txBody>
          <a:bodyPr anchor="b"/>
          <a:lstStyle>
            <a:lvl1pPr algn="l">
              <a:defRPr/>
            </a:lvl1pPr>
            <a:extLst/>
          </a:lstStyle>
          <a:p>
            <a:r>
              <a:rPr kumimoji="0" lang="zh-TW" altLang="en-US" smtClean="0"/>
              <a:t>按一下以編輯母片標題樣式</a:t>
            </a:r>
            <a:endParaRPr kumimoji="0" lang="en-US"/>
          </a:p>
        </p:txBody>
      </p:sp>
      <p:sp>
        <p:nvSpPr>
          <p:cNvPr id="22" name="副標題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zh-TW" altLang="en-US" smtClean="0"/>
              <a:t>按一下以編輯母片副標題樣式</a:t>
            </a:r>
            <a:endParaRPr kumimoji="0" lang="en-US"/>
          </a:p>
        </p:txBody>
      </p:sp>
      <p:sp>
        <p:nvSpPr>
          <p:cNvPr id="7" name="日期版面配置區 6"/>
          <p:cNvSpPr>
            <a:spLocks noGrp="1"/>
          </p:cNvSpPr>
          <p:nvPr>
            <p:ph type="dt" sz="half" idx="10"/>
          </p:nvPr>
        </p:nvSpPr>
        <p:spPr/>
        <p:txBody>
          <a:bodyPr/>
          <a:lstStyle>
            <a:extLst/>
          </a:lstStyle>
          <a:p>
            <a:pPr>
              <a:defRPr/>
            </a:pPr>
            <a:endParaRPr lang="en-US" altLang="zh-TW"/>
          </a:p>
        </p:txBody>
      </p:sp>
      <p:sp>
        <p:nvSpPr>
          <p:cNvPr id="20" name="頁尾版面配置區 19"/>
          <p:cNvSpPr>
            <a:spLocks noGrp="1"/>
          </p:cNvSpPr>
          <p:nvPr>
            <p:ph type="ftr" sz="quarter" idx="11"/>
          </p:nvPr>
        </p:nvSpPr>
        <p:spPr/>
        <p:txBody>
          <a:bodyPr/>
          <a:lstStyle>
            <a:extLst/>
          </a:lstStyle>
          <a:p>
            <a:pPr>
              <a:defRPr/>
            </a:pPr>
            <a:endParaRPr lang="en-US" altLang="zh-TW"/>
          </a:p>
        </p:txBody>
      </p:sp>
      <p:sp>
        <p:nvSpPr>
          <p:cNvPr id="10" name="投影片編號版面配置區 9"/>
          <p:cNvSpPr>
            <a:spLocks noGrp="1"/>
          </p:cNvSpPr>
          <p:nvPr>
            <p:ph type="sldNum" sz="quarter" idx="12"/>
          </p:nvPr>
        </p:nvSpPr>
        <p:spPr/>
        <p:txBody>
          <a:bodyPr/>
          <a:lstStyle>
            <a:extLst/>
          </a:lstStyle>
          <a:p>
            <a:pPr>
              <a:defRPr/>
            </a:pPr>
            <a:fld id="{DA883DEB-8579-419B-B649-7E2B68E79BE2}" type="slidenum">
              <a:rPr lang="en-US" altLang="zh-TW" smtClean="0"/>
              <a:pPr>
                <a:defRPr/>
              </a:pPr>
              <a:t>‹#›</a:t>
            </a:fld>
            <a:endParaRPr lang="en-US" altLang="zh-TW"/>
          </a:p>
        </p:txBody>
      </p:sp>
      <p:sp>
        <p:nvSpPr>
          <p:cNvPr id="8" name="橢圓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橢圓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extLs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p:txBody>
          <a:bodyPr vert="eaVert"/>
          <a:lstStyle>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extLst/>
          </a:lstStyle>
          <a:p>
            <a:pPr>
              <a:defRPr/>
            </a:pPr>
            <a:endParaRPr lang="en-US" altLang="zh-TW"/>
          </a:p>
        </p:txBody>
      </p:sp>
      <p:sp>
        <p:nvSpPr>
          <p:cNvPr id="5" name="頁尾版面配置區 4"/>
          <p:cNvSpPr>
            <a:spLocks noGrp="1"/>
          </p:cNvSpPr>
          <p:nvPr>
            <p:ph type="ftr" sz="quarter" idx="11"/>
          </p:nvPr>
        </p:nvSpPr>
        <p:spPr/>
        <p:txBody>
          <a:bodyPr/>
          <a:lstStyle>
            <a:extLst/>
          </a:lstStyle>
          <a:p>
            <a:pPr>
              <a:defRPr/>
            </a:pPr>
            <a:endParaRPr lang="en-US" altLang="zh-TW"/>
          </a:p>
        </p:txBody>
      </p:sp>
      <p:sp>
        <p:nvSpPr>
          <p:cNvPr id="6" name="投影片編號版面配置區 5"/>
          <p:cNvSpPr>
            <a:spLocks noGrp="1"/>
          </p:cNvSpPr>
          <p:nvPr>
            <p:ph type="sldNum" sz="quarter" idx="12"/>
          </p:nvPr>
        </p:nvSpPr>
        <p:spPr/>
        <p:txBody>
          <a:bodyPr/>
          <a:lstStyle>
            <a:extLst/>
          </a:lstStyle>
          <a:p>
            <a:pPr>
              <a:defRPr/>
            </a:pPr>
            <a:fld id="{B2A039C3-D0DC-4E9B-A010-F7ABEC7B371B}" type="slidenum">
              <a:rPr lang="en-US" altLang="zh-TW" smtClean="0"/>
              <a:pPr>
                <a:defRPr/>
              </a:pPr>
              <a:t>‹#›</a:t>
            </a:fld>
            <a:endParaRPr lang="en-US" altLang="zh-TW"/>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858000" y="274639"/>
            <a:ext cx="1828800" cy="5851525"/>
          </a:xfrm>
        </p:spPr>
        <p:txBody>
          <a:bodyPr vert="eaVert"/>
          <a:lstStyle>
            <a:extLs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a:xfrm>
            <a:off x="1143000" y="274640"/>
            <a:ext cx="5562600" cy="5851525"/>
          </a:xfrm>
        </p:spPr>
        <p:txBody>
          <a:bodyPr vert="eaVert"/>
          <a:lstStyle>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extLst/>
          </a:lstStyle>
          <a:p>
            <a:pPr>
              <a:defRPr/>
            </a:pPr>
            <a:endParaRPr lang="en-US" altLang="zh-TW"/>
          </a:p>
        </p:txBody>
      </p:sp>
      <p:sp>
        <p:nvSpPr>
          <p:cNvPr id="5" name="頁尾版面配置區 4"/>
          <p:cNvSpPr>
            <a:spLocks noGrp="1"/>
          </p:cNvSpPr>
          <p:nvPr>
            <p:ph type="ftr" sz="quarter" idx="11"/>
          </p:nvPr>
        </p:nvSpPr>
        <p:spPr/>
        <p:txBody>
          <a:bodyPr/>
          <a:lstStyle>
            <a:extLst/>
          </a:lstStyle>
          <a:p>
            <a:pPr>
              <a:defRPr/>
            </a:pPr>
            <a:endParaRPr lang="en-US" altLang="zh-TW"/>
          </a:p>
        </p:txBody>
      </p:sp>
      <p:sp>
        <p:nvSpPr>
          <p:cNvPr id="6" name="投影片編號版面配置區 5"/>
          <p:cNvSpPr>
            <a:spLocks noGrp="1"/>
          </p:cNvSpPr>
          <p:nvPr>
            <p:ph type="sldNum" sz="quarter" idx="12"/>
          </p:nvPr>
        </p:nvSpPr>
        <p:spPr/>
        <p:txBody>
          <a:bodyPr/>
          <a:lstStyle>
            <a:extLst/>
          </a:lstStyle>
          <a:p>
            <a:pPr>
              <a:defRPr/>
            </a:pPr>
            <a:fld id="{029396BC-7F9F-4505-A93A-EFE7F2E3A636}" type="slidenum">
              <a:rPr lang="en-US" altLang="zh-TW" smtClean="0"/>
              <a:pPr>
                <a:defRPr/>
              </a:pPr>
              <a:t>‹#›</a:t>
            </a:fld>
            <a:endParaRPr lang="en-US" altLang="zh-TW"/>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extLst/>
          </a:lstStyle>
          <a:p>
            <a:r>
              <a:rPr kumimoji="0" lang="zh-TW" altLang="en-US" smtClean="0"/>
              <a:t>按一下以編輯母片標題樣式</a:t>
            </a:r>
            <a:endParaRPr kumimoji="0" lang="en-US"/>
          </a:p>
        </p:txBody>
      </p:sp>
      <p:sp>
        <p:nvSpPr>
          <p:cNvPr id="3" name="內容版面配置區 2"/>
          <p:cNvSpPr>
            <a:spLocks noGrp="1"/>
          </p:cNvSpPr>
          <p:nvPr>
            <p:ph idx="1"/>
          </p:nvPr>
        </p:nvSpPr>
        <p:spPr/>
        <p:txBody>
          <a:bodyPr/>
          <a:lstStyle>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extLst/>
          </a:lstStyle>
          <a:p>
            <a:pPr>
              <a:defRPr/>
            </a:pPr>
            <a:endParaRPr lang="en-US" altLang="zh-TW"/>
          </a:p>
        </p:txBody>
      </p:sp>
      <p:sp>
        <p:nvSpPr>
          <p:cNvPr id="5" name="頁尾版面配置區 4"/>
          <p:cNvSpPr>
            <a:spLocks noGrp="1"/>
          </p:cNvSpPr>
          <p:nvPr>
            <p:ph type="ftr" sz="quarter" idx="11"/>
          </p:nvPr>
        </p:nvSpPr>
        <p:spPr/>
        <p:txBody>
          <a:bodyPr/>
          <a:lstStyle>
            <a:extLst/>
          </a:lstStyle>
          <a:p>
            <a:pPr>
              <a:defRPr/>
            </a:pPr>
            <a:endParaRPr lang="en-US" altLang="zh-TW"/>
          </a:p>
        </p:txBody>
      </p:sp>
      <p:sp>
        <p:nvSpPr>
          <p:cNvPr id="6" name="投影片編號版面配置區 5"/>
          <p:cNvSpPr>
            <a:spLocks noGrp="1"/>
          </p:cNvSpPr>
          <p:nvPr>
            <p:ph type="sldNum" sz="quarter" idx="12"/>
          </p:nvPr>
        </p:nvSpPr>
        <p:spPr/>
        <p:txBody>
          <a:bodyPr/>
          <a:lstStyle>
            <a:extLst/>
          </a:lstStyle>
          <a:p>
            <a:pPr>
              <a:defRPr/>
            </a:pPr>
            <a:fld id="{CFC1F265-9D00-4046-87D6-E0B0A9D9349B}" type="slidenum">
              <a:rPr lang="en-US" altLang="zh-TW" smtClean="0"/>
              <a:pPr>
                <a:defRPr/>
              </a:pPr>
              <a:t>‹#›</a:t>
            </a:fld>
            <a:endParaRPr lang="en-US" altLang="zh-TW"/>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區段標題">
    <p:spTree>
      <p:nvGrpSpPr>
        <p:cNvPr id="1" name=""/>
        <p:cNvGrpSpPr/>
        <p:nvPr/>
      </p:nvGrpSpPr>
      <p:grpSpPr>
        <a:xfrm>
          <a:off x="0" y="0"/>
          <a:ext cx="0" cy="0"/>
          <a:chOff x="0" y="0"/>
          <a:chExt cx="0" cy="0"/>
        </a:xfrm>
      </p:grpSpPr>
      <p:sp>
        <p:nvSpPr>
          <p:cNvPr id="7" name="矩形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標題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zh-TW" altLang="en-US" smtClean="0"/>
              <a:t>按一下以編輯母片文字樣式</a:t>
            </a:r>
          </a:p>
        </p:txBody>
      </p:sp>
      <p:sp>
        <p:nvSpPr>
          <p:cNvPr id="4" name="日期版面配置區 3"/>
          <p:cNvSpPr>
            <a:spLocks noGrp="1"/>
          </p:cNvSpPr>
          <p:nvPr>
            <p:ph type="dt" sz="half" idx="10"/>
          </p:nvPr>
        </p:nvSpPr>
        <p:spPr/>
        <p:txBody>
          <a:bodyPr/>
          <a:lstStyle>
            <a:extLst/>
          </a:lstStyle>
          <a:p>
            <a:pPr>
              <a:defRPr/>
            </a:pPr>
            <a:endParaRPr lang="en-US" altLang="zh-TW"/>
          </a:p>
        </p:txBody>
      </p:sp>
      <p:sp>
        <p:nvSpPr>
          <p:cNvPr id="5" name="頁尾版面配置區 4"/>
          <p:cNvSpPr>
            <a:spLocks noGrp="1"/>
          </p:cNvSpPr>
          <p:nvPr>
            <p:ph type="ftr" sz="quarter" idx="11"/>
          </p:nvPr>
        </p:nvSpPr>
        <p:spPr/>
        <p:txBody>
          <a:bodyPr/>
          <a:lstStyle>
            <a:extLst/>
          </a:lstStyle>
          <a:p>
            <a:pPr>
              <a:defRPr/>
            </a:pPr>
            <a:endParaRPr lang="en-US" altLang="zh-TW"/>
          </a:p>
        </p:txBody>
      </p:sp>
      <p:sp>
        <p:nvSpPr>
          <p:cNvPr id="6" name="投影片編號版面配置區 5"/>
          <p:cNvSpPr>
            <a:spLocks noGrp="1"/>
          </p:cNvSpPr>
          <p:nvPr>
            <p:ph type="sldNum" sz="quarter" idx="12"/>
          </p:nvPr>
        </p:nvSpPr>
        <p:spPr/>
        <p:txBody>
          <a:bodyPr/>
          <a:lstStyle>
            <a:extLst/>
          </a:lstStyle>
          <a:p>
            <a:pPr>
              <a:defRPr/>
            </a:pPr>
            <a:fld id="{34EE0C65-4B30-4853-A925-E342A255D0DA}" type="slidenum">
              <a:rPr lang="en-US" altLang="zh-TW" smtClean="0"/>
              <a:pPr>
                <a:defRPr/>
              </a:pPr>
              <a:t>‹#›</a:t>
            </a:fld>
            <a:endParaRPr lang="en-US" altLang="zh-TW"/>
          </a:p>
        </p:txBody>
      </p:sp>
      <p:sp>
        <p:nvSpPr>
          <p:cNvPr id="10" name="矩形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橢圓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橢圓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a:xfrm>
            <a:off x="1435608" y="274320"/>
            <a:ext cx="7498080" cy="1143000"/>
          </a:xfrm>
        </p:spPr>
        <p:txBody>
          <a:bodyPr/>
          <a:lstStyle>
            <a:extLst/>
          </a:lstStyle>
          <a:p>
            <a:r>
              <a:rPr kumimoji="0" lang="zh-TW" altLang="en-US" smtClean="0"/>
              <a:t>按一下以編輯母片標題樣式</a:t>
            </a:r>
            <a:endParaRPr kumimoji="0" lang="en-US"/>
          </a:p>
        </p:txBody>
      </p:sp>
      <p:sp>
        <p:nvSpPr>
          <p:cNvPr id="3" name="內容版面配置區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內容版面配置區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日期版面配置區 4"/>
          <p:cNvSpPr>
            <a:spLocks noGrp="1"/>
          </p:cNvSpPr>
          <p:nvPr>
            <p:ph type="dt" sz="half" idx="10"/>
          </p:nvPr>
        </p:nvSpPr>
        <p:spPr/>
        <p:txBody>
          <a:bodyPr/>
          <a:lstStyle>
            <a:extLst/>
          </a:lstStyle>
          <a:p>
            <a:pPr>
              <a:defRPr/>
            </a:pPr>
            <a:endParaRPr lang="en-US" altLang="zh-TW"/>
          </a:p>
        </p:txBody>
      </p:sp>
      <p:sp>
        <p:nvSpPr>
          <p:cNvPr id="6" name="頁尾版面配置區 5"/>
          <p:cNvSpPr>
            <a:spLocks noGrp="1"/>
          </p:cNvSpPr>
          <p:nvPr>
            <p:ph type="ftr" sz="quarter" idx="11"/>
          </p:nvPr>
        </p:nvSpPr>
        <p:spPr/>
        <p:txBody>
          <a:bodyPr/>
          <a:lstStyle>
            <a:extLst/>
          </a:lstStyle>
          <a:p>
            <a:pPr>
              <a:defRPr/>
            </a:pPr>
            <a:endParaRPr lang="en-US" altLang="zh-TW"/>
          </a:p>
        </p:txBody>
      </p:sp>
      <p:sp>
        <p:nvSpPr>
          <p:cNvPr id="7" name="投影片編號版面配置區 6"/>
          <p:cNvSpPr>
            <a:spLocks noGrp="1"/>
          </p:cNvSpPr>
          <p:nvPr>
            <p:ph type="sldNum" sz="quarter" idx="12"/>
          </p:nvPr>
        </p:nvSpPr>
        <p:spPr/>
        <p:txBody>
          <a:bodyPr/>
          <a:lstStyle>
            <a:extLst/>
          </a:lstStyle>
          <a:p>
            <a:pPr>
              <a:defRPr/>
            </a:pPr>
            <a:fld id="{0ED2E66D-80FE-4C99-8938-60606AA75CE6}" type="slidenum">
              <a:rPr lang="en-US" altLang="zh-TW" smtClean="0"/>
              <a:pPr>
                <a:defRPr/>
              </a:pPr>
              <a:t>‹#›</a:t>
            </a:fld>
            <a:endParaRPr lang="en-US" altLang="zh-TW"/>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zh-TW" altLang="en-US" smtClean="0"/>
              <a:t>按一下以編輯母片文字樣式</a:t>
            </a:r>
          </a:p>
        </p:txBody>
      </p:sp>
      <p:sp>
        <p:nvSpPr>
          <p:cNvPr id="4" name="文字版面配置區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zh-TW" altLang="en-US" smtClean="0"/>
              <a:t>按一下以編輯母片文字樣式</a:t>
            </a:r>
          </a:p>
        </p:txBody>
      </p:sp>
      <p:sp>
        <p:nvSpPr>
          <p:cNvPr id="5" name="內容版面配置區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6" name="內容版面配置區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7" name="日期版面配置區 6"/>
          <p:cNvSpPr>
            <a:spLocks noGrp="1"/>
          </p:cNvSpPr>
          <p:nvPr>
            <p:ph type="dt" sz="half" idx="10"/>
          </p:nvPr>
        </p:nvSpPr>
        <p:spPr/>
        <p:txBody>
          <a:bodyPr/>
          <a:lstStyle>
            <a:extLst/>
          </a:lstStyle>
          <a:p>
            <a:pPr>
              <a:defRPr/>
            </a:pPr>
            <a:endParaRPr lang="en-US" altLang="zh-TW"/>
          </a:p>
        </p:txBody>
      </p:sp>
      <p:sp>
        <p:nvSpPr>
          <p:cNvPr id="8" name="頁尾版面配置區 7"/>
          <p:cNvSpPr>
            <a:spLocks noGrp="1"/>
          </p:cNvSpPr>
          <p:nvPr>
            <p:ph type="ftr" sz="quarter" idx="11"/>
          </p:nvPr>
        </p:nvSpPr>
        <p:spPr/>
        <p:txBody>
          <a:bodyPr/>
          <a:lstStyle>
            <a:extLst/>
          </a:lstStyle>
          <a:p>
            <a:pPr>
              <a:defRPr/>
            </a:pPr>
            <a:endParaRPr lang="en-US" altLang="zh-TW"/>
          </a:p>
        </p:txBody>
      </p:sp>
      <p:sp>
        <p:nvSpPr>
          <p:cNvPr id="9" name="投影片編號版面配置區 8"/>
          <p:cNvSpPr>
            <a:spLocks noGrp="1"/>
          </p:cNvSpPr>
          <p:nvPr>
            <p:ph type="sldNum" sz="quarter" idx="12"/>
          </p:nvPr>
        </p:nvSpPr>
        <p:spPr/>
        <p:txBody>
          <a:bodyPr/>
          <a:lstStyle>
            <a:extLst/>
          </a:lstStyle>
          <a:p>
            <a:pPr>
              <a:defRPr/>
            </a:pPr>
            <a:fld id="{7278F631-9084-47AE-9BBD-536E1875162B}" type="slidenum">
              <a:rPr lang="en-US" altLang="zh-TW" smtClean="0"/>
              <a:pPr>
                <a:defRPr/>
              </a:pPr>
              <a:t>‹#›</a:t>
            </a:fld>
            <a:endParaRPr lang="en-US" altLang="zh-TW"/>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a:xfrm>
            <a:off x="1435608" y="274320"/>
            <a:ext cx="7498080" cy="1143000"/>
          </a:xfrm>
        </p:spPr>
        <p:txBody>
          <a:bodyPr anchor="ctr"/>
          <a:lstStyle>
            <a:extLst/>
          </a:lstStyle>
          <a:p>
            <a:r>
              <a:rPr kumimoji="0" lang="zh-TW" altLang="en-US" smtClean="0"/>
              <a:t>按一下以編輯母片標題樣式</a:t>
            </a:r>
            <a:endParaRPr kumimoji="0" lang="en-US"/>
          </a:p>
        </p:txBody>
      </p:sp>
      <p:sp>
        <p:nvSpPr>
          <p:cNvPr id="3" name="日期版面配置區 2"/>
          <p:cNvSpPr>
            <a:spLocks noGrp="1"/>
          </p:cNvSpPr>
          <p:nvPr>
            <p:ph type="dt" sz="half" idx="10"/>
          </p:nvPr>
        </p:nvSpPr>
        <p:spPr/>
        <p:txBody>
          <a:bodyPr/>
          <a:lstStyle>
            <a:extLst/>
          </a:lstStyle>
          <a:p>
            <a:pPr>
              <a:defRPr/>
            </a:pPr>
            <a:endParaRPr lang="en-US" altLang="zh-TW"/>
          </a:p>
        </p:txBody>
      </p:sp>
      <p:sp>
        <p:nvSpPr>
          <p:cNvPr id="4" name="頁尾版面配置區 3"/>
          <p:cNvSpPr>
            <a:spLocks noGrp="1"/>
          </p:cNvSpPr>
          <p:nvPr>
            <p:ph type="ftr" sz="quarter" idx="11"/>
          </p:nvPr>
        </p:nvSpPr>
        <p:spPr/>
        <p:txBody>
          <a:bodyPr/>
          <a:lstStyle>
            <a:extLst/>
          </a:lstStyle>
          <a:p>
            <a:pPr>
              <a:defRPr/>
            </a:pPr>
            <a:endParaRPr lang="en-US" altLang="zh-TW"/>
          </a:p>
        </p:txBody>
      </p:sp>
      <p:sp>
        <p:nvSpPr>
          <p:cNvPr id="5" name="投影片編號版面配置區 4"/>
          <p:cNvSpPr>
            <a:spLocks noGrp="1"/>
          </p:cNvSpPr>
          <p:nvPr>
            <p:ph type="sldNum" sz="quarter" idx="12"/>
          </p:nvPr>
        </p:nvSpPr>
        <p:spPr/>
        <p:txBody>
          <a:bodyPr/>
          <a:lstStyle>
            <a:extLst/>
          </a:lstStyle>
          <a:p>
            <a:pPr>
              <a:defRPr/>
            </a:pPr>
            <a:fld id="{407BB704-3977-4A40-A917-E91A33ADBC64}" type="slidenum">
              <a:rPr lang="en-US" altLang="zh-TW" smtClean="0"/>
              <a:pPr>
                <a:defRPr/>
              </a:pPr>
              <a:t>‹#›</a:t>
            </a:fld>
            <a:endParaRPr lang="en-US" altLang="zh-TW"/>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5" name="矩形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日期版面配置區 1"/>
          <p:cNvSpPr>
            <a:spLocks noGrp="1"/>
          </p:cNvSpPr>
          <p:nvPr>
            <p:ph type="dt" sz="half" idx="10"/>
          </p:nvPr>
        </p:nvSpPr>
        <p:spPr/>
        <p:txBody>
          <a:bodyPr/>
          <a:lstStyle>
            <a:extLst/>
          </a:lstStyle>
          <a:p>
            <a:pPr>
              <a:defRPr/>
            </a:pPr>
            <a:endParaRPr lang="en-US" altLang="zh-TW"/>
          </a:p>
        </p:txBody>
      </p:sp>
      <p:sp>
        <p:nvSpPr>
          <p:cNvPr id="3" name="頁尾版面配置區 2"/>
          <p:cNvSpPr>
            <a:spLocks noGrp="1"/>
          </p:cNvSpPr>
          <p:nvPr>
            <p:ph type="ftr" sz="quarter" idx="11"/>
          </p:nvPr>
        </p:nvSpPr>
        <p:spPr/>
        <p:txBody>
          <a:bodyPr/>
          <a:lstStyle>
            <a:extLst/>
          </a:lstStyle>
          <a:p>
            <a:pPr>
              <a:defRPr/>
            </a:pPr>
            <a:endParaRPr lang="en-US" altLang="zh-TW"/>
          </a:p>
        </p:txBody>
      </p:sp>
      <p:sp>
        <p:nvSpPr>
          <p:cNvPr id="4" name="投影片編號版面配置區 3"/>
          <p:cNvSpPr>
            <a:spLocks noGrp="1"/>
          </p:cNvSpPr>
          <p:nvPr>
            <p:ph type="sldNum" sz="quarter" idx="12"/>
          </p:nvPr>
        </p:nvSpPr>
        <p:spPr/>
        <p:txBody>
          <a:bodyPr/>
          <a:lstStyle>
            <a:extLst/>
          </a:lstStyle>
          <a:p>
            <a:pPr>
              <a:defRPr/>
            </a:pPr>
            <a:fld id="{A0EEB9C8-5959-41B7-B43C-788E0188A7B2}" type="slidenum">
              <a:rPr lang="en-US" altLang="zh-TW" smtClean="0"/>
              <a:pPr>
                <a:defRPr/>
              </a:pPr>
              <a:t>‹#›</a:t>
            </a:fld>
            <a:endParaRPr lang="en-US" altLang="zh-TW"/>
          </a:p>
        </p:txBody>
      </p:sp>
      <p:sp>
        <p:nvSpPr>
          <p:cNvPr id="6" name="矩形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zh-TW" altLang="en-US" smtClean="0"/>
              <a:t>按一下以編輯母片標題樣式</a:t>
            </a:r>
            <a:endParaRPr kumimoji="0" lang="en-US"/>
          </a:p>
        </p:txBody>
      </p:sp>
      <p:sp>
        <p:nvSpPr>
          <p:cNvPr id="3" name="文字版面配置區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zh-TW" altLang="en-US" smtClean="0"/>
              <a:t>按一下以編輯母片文字樣式</a:t>
            </a:r>
          </a:p>
        </p:txBody>
      </p:sp>
      <p:sp>
        <p:nvSpPr>
          <p:cNvPr id="4" name="內容版面配置區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日期版面配置區 4"/>
          <p:cNvSpPr>
            <a:spLocks noGrp="1"/>
          </p:cNvSpPr>
          <p:nvPr>
            <p:ph type="dt" sz="half" idx="10"/>
          </p:nvPr>
        </p:nvSpPr>
        <p:spPr/>
        <p:txBody>
          <a:bodyPr/>
          <a:lstStyle>
            <a:extLst/>
          </a:lstStyle>
          <a:p>
            <a:pPr>
              <a:defRPr/>
            </a:pPr>
            <a:endParaRPr lang="en-US" altLang="zh-TW"/>
          </a:p>
        </p:txBody>
      </p:sp>
      <p:sp>
        <p:nvSpPr>
          <p:cNvPr id="6" name="頁尾版面配置區 5"/>
          <p:cNvSpPr>
            <a:spLocks noGrp="1"/>
          </p:cNvSpPr>
          <p:nvPr>
            <p:ph type="ftr" sz="quarter" idx="11"/>
          </p:nvPr>
        </p:nvSpPr>
        <p:spPr/>
        <p:txBody>
          <a:bodyPr/>
          <a:lstStyle>
            <a:extLst/>
          </a:lstStyle>
          <a:p>
            <a:pPr>
              <a:defRPr/>
            </a:pPr>
            <a:endParaRPr lang="en-US" altLang="zh-TW"/>
          </a:p>
        </p:txBody>
      </p:sp>
      <p:sp>
        <p:nvSpPr>
          <p:cNvPr id="7" name="投影片編號版面配置區 6"/>
          <p:cNvSpPr>
            <a:spLocks noGrp="1"/>
          </p:cNvSpPr>
          <p:nvPr>
            <p:ph type="sldNum" sz="quarter" idx="12"/>
          </p:nvPr>
        </p:nvSpPr>
        <p:spPr/>
        <p:txBody>
          <a:bodyPr/>
          <a:lstStyle>
            <a:extLst/>
          </a:lstStyle>
          <a:p>
            <a:pPr>
              <a:defRPr/>
            </a:pPr>
            <a:fld id="{245803EF-3855-42D7-B992-E786CD5D6D18}" type="slidenum">
              <a:rPr lang="en-US" altLang="zh-TW" smtClean="0"/>
              <a:pPr>
                <a:defRPr/>
              </a:pPr>
              <a:t>‹#›</a:t>
            </a:fld>
            <a:endParaRPr lang="en-US" altLang="zh-TW"/>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zh-TW" altLang="en-US" smtClean="0"/>
              <a:t>按一下以編輯母片標題樣式</a:t>
            </a:r>
            <a:endParaRPr kumimoji="0" lang="en-US"/>
          </a:p>
        </p:txBody>
      </p:sp>
      <p:sp>
        <p:nvSpPr>
          <p:cNvPr id="5" name="日期版面配置區 4"/>
          <p:cNvSpPr>
            <a:spLocks noGrp="1"/>
          </p:cNvSpPr>
          <p:nvPr>
            <p:ph type="dt" sz="half" idx="10"/>
          </p:nvPr>
        </p:nvSpPr>
        <p:spPr/>
        <p:txBody>
          <a:bodyPr/>
          <a:lstStyle>
            <a:extLst/>
          </a:lstStyle>
          <a:p>
            <a:pPr>
              <a:defRPr/>
            </a:pPr>
            <a:endParaRPr lang="en-US" altLang="zh-TW"/>
          </a:p>
        </p:txBody>
      </p:sp>
      <p:sp>
        <p:nvSpPr>
          <p:cNvPr id="6" name="頁尾版面配置區 5"/>
          <p:cNvSpPr>
            <a:spLocks noGrp="1"/>
          </p:cNvSpPr>
          <p:nvPr>
            <p:ph type="ftr" sz="quarter" idx="11"/>
          </p:nvPr>
        </p:nvSpPr>
        <p:spPr/>
        <p:txBody>
          <a:bodyPr/>
          <a:lstStyle>
            <a:extLst/>
          </a:lstStyle>
          <a:p>
            <a:pPr>
              <a:defRPr/>
            </a:pPr>
            <a:endParaRPr lang="en-US" altLang="zh-TW"/>
          </a:p>
        </p:txBody>
      </p:sp>
      <p:sp>
        <p:nvSpPr>
          <p:cNvPr id="7" name="投影片編號版面配置區 6"/>
          <p:cNvSpPr>
            <a:spLocks noGrp="1"/>
          </p:cNvSpPr>
          <p:nvPr>
            <p:ph type="sldNum" sz="quarter" idx="12"/>
          </p:nvPr>
        </p:nvSpPr>
        <p:spPr/>
        <p:txBody>
          <a:bodyPr/>
          <a:lstStyle>
            <a:extLst/>
          </a:lstStyle>
          <a:p>
            <a:pPr>
              <a:defRPr/>
            </a:pPr>
            <a:fld id="{638FE6B3-AE79-4C4C-A6E6-B4AF760E0E79}" type="slidenum">
              <a:rPr lang="en-US" altLang="zh-TW" smtClean="0"/>
              <a:pPr>
                <a:defRPr/>
              </a:pPr>
              <a:t>‹#›</a:t>
            </a:fld>
            <a:endParaRPr lang="en-US" altLang="zh-TW"/>
          </a:p>
        </p:txBody>
      </p:sp>
      <p:sp>
        <p:nvSpPr>
          <p:cNvPr id="8" name="矩形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圖片版面配置區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zh-TW" altLang="en-US" smtClean="0"/>
              <a:t>按一下圖示以新增圖片</a:t>
            </a:r>
            <a:endParaRPr kumimoji="0" lang="en-US" dirty="0"/>
          </a:p>
        </p:txBody>
      </p:sp>
      <p:sp>
        <p:nvSpPr>
          <p:cNvPr id="9" name="流程圖: 程序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流程圖: 程序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文字版面配置區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zh-TW" altLang="en-US" smtClean="0"/>
              <a:t>按一下以編輯母片文字樣式</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圓形圖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橢圓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甜甜圈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矩形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標題版面配置區 4"/>
          <p:cNvSpPr>
            <a:spLocks noGrp="1"/>
          </p:cNvSpPr>
          <p:nvPr>
            <p:ph type="title"/>
          </p:nvPr>
        </p:nvSpPr>
        <p:spPr>
          <a:xfrm>
            <a:off x="1435608" y="274638"/>
            <a:ext cx="7498080" cy="1143000"/>
          </a:xfrm>
          <a:prstGeom prst="rect">
            <a:avLst/>
          </a:prstGeom>
        </p:spPr>
        <p:txBody>
          <a:bodyPr anchor="ctr">
            <a:normAutofit/>
          </a:bodyPr>
          <a:lstStyle>
            <a:extLst/>
          </a:lstStyle>
          <a:p>
            <a:r>
              <a:rPr kumimoji="0" lang="zh-TW" altLang="en-US" smtClean="0"/>
              <a:t>按一下以編輯母片標題樣式</a:t>
            </a:r>
            <a:endParaRPr kumimoji="0" lang="en-US"/>
          </a:p>
        </p:txBody>
      </p:sp>
      <p:sp>
        <p:nvSpPr>
          <p:cNvPr id="9" name="文字版面配置區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zh-TW" altLang="en-US" smtClean="0"/>
              <a:t>按一下以編輯母片文字樣式</a:t>
            </a:r>
          </a:p>
          <a:p>
            <a:pPr lvl="1" eaLnBrk="1" latinLnBrk="0" hangingPunct="1"/>
            <a:r>
              <a:rPr kumimoji="0" lang="zh-TW" altLang="en-US" smtClean="0"/>
              <a:t>第二層</a:t>
            </a:r>
          </a:p>
          <a:p>
            <a:pPr lvl="2" eaLnBrk="1" latinLnBrk="0" hangingPunct="1"/>
            <a:r>
              <a:rPr kumimoji="0" lang="zh-TW" altLang="en-US" smtClean="0"/>
              <a:t>第三層</a:t>
            </a:r>
          </a:p>
          <a:p>
            <a:pPr lvl="3" eaLnBrk="1" latinLnBrk="0" hangingPunct="1"/>
            <a:r>
              <a:rPr kumimoji="0" lang="zh-TW" altLang="en-US" smtClean="0"/>
              <a:t>第四層</a:t>
            </a:r>
          </a:p>
          <a:p>
            <a:pPr lvl="4" eaLnBrk="1" latinLnBrk="0" hangingPunct="1"/>
            <a:r>
              <a:rPr kumimoji="0" lang="zh-TW" altLang="en-US" smtClean="0"/>
              <a:t>第五層</a:t>
            </a:r>
            <a:endParaRPr kumimoji="0" lang="en-US"/>
          </a:p>
        </p:txBody>
      </p:sp>
      <p:sp>
        <p:nvSpPr>
          <p:cNvPr id="24" name="日期版面配置區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pPr>
              <a:defRPr/>
            </a:pPr>
            <a:endParaRPr lang="en-US" altLang="zh-TW"/>
          </a:p>
        </p:txBody>
      </p:sp>
      <p:sp>
        <p:nvSpPr>
          <p:cNvPr id="10" name="頁尾版面配置區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pPr>
              <a:defRPr/>
            </a:pPr>
            <a:endParaRPr lang="en-US" altLang="zh-TW"/>
          </a:p>
        </p:txBody>
      </p:sp>
      <p:sp>
        <p:nvSpPr>
          <p:cNvPr id="22" name="投影片編號版面配置區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pPr>
              <a:defRPr/>
            </a:pPr>
            <a:fld id="{A7CE58E3-79A3-4C13-A8ED-84907B544729}" type="slidenum">
              <a:rPr lang="en-US" altLang="zh-TW" smtClean="0"/>
              <a:pPr>
                <a:defRPr/>
              </a:pPr>
              <a:t>‹#›</a:t>
            </a:fld>
            <a:endParaRPr lang="en-US" altLang="zh-TW"/>
          </a:p>
        </p:txBody>
      </p:sp>
      <p:sp>
        <p:nvSpPr>
          <p:cNvPr id="15" name="矩形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80" r:id="rId1"/>
    <p:sldLayoutId id="2147483681" r:id="rId2"/>
    <p:sldLayoutId id="2147483682" r:id="rId3"/>
    <p:sldLayoutId id="2147483683" r:id="rId4"/>
    <p:sldLayoutId id="2147483684" r:id="rId5"/>
    <p:sldLayoutId id="2147483685" r:id="rId6"/>
    <p:sldLayoutId id="2147483686" r:id="rId7"/>
    <p:sldLayoutId id="2147483687" r:id="rId8"/>
    <p:sldLayoutId id="2147483688" r:id="rId9"/>
    <p:sldLayoutId id="2147483689" r:id="rId10"/>
    <p:sldLayoutId id="2147483690" r:id="rId11"/>
  </p:sldLayoutIdLst>
  <p:hf hdr="0" ft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字版面配置區 2"/>
          <p:cNvSpPr>
            <a:spLocks noGrp="1"/>
          </p:cNvSpPr>
          <p:nvPr>
            <p:ph type="body" idx="2"/>
          </p:nvPr>
        </p:nvSpPr>
        <p:spPr>
          <a:xfrm>
            <a:off x="767166" y="1096998"/>
            <a:ext cx="7322949" cy="2963558"/>
          </a:xfrm>
        </p:spPr>
        <p:txBody>
          <a:bodyPr>
            <a:normAutofit/>
          </a:bodyPr>
          <a:lstStyle/>
          <a:p>
            <a:pPr algn="ctr">
              <a:lnSpc>
                <a:spcPct val="150000"/>
              </a:lnSpc>
            </a:pPr>
            <a:r>
              <a:rPr lang="zh-TW" altLang="en-US" sz="4800" b="1" dirty="0" smtClean="0">
                <a:solidFill>
                  <a:srgbClr val="C00000"/>
                </a:solidFill>
              </a:rPr>
              <a:t>奧地利學派經濟理論</a:t>
            </a:r>
            <a:r>
              <a:rPr lang="zh-TW" altLang="en-US" sz="4800" b="1" dirty="0" smtClean="0">
                <a:solidFill>
                  <a:srgbClr val="FF0000"/>
                </a:solidFill>
              </a:rPr>
              <a:t/>
            </a:r>
            <a:br>
              <a:rPr lang="zh-TW" altLang="en-US" sz="4800" b="1" dirty="0" smtClean="0">
                <a:solidFill>
                  <a:srgbClr val="FF0000"/>
                </a:solidFill>
              </a:rPr>
            </a:br>
            <a:r>
              <a:rPr lang="en-US" altLang="zh-TW" sz="4800" b="1" dirty="0" smtClean="0">
                <a:solidFill>
                  <a:srgbClr val="FF0000"/>
                </a:solidFill>
                <a:latin typeface="+mj-lt"/>
              </a:rPr>
              <a:t>04  </a:t>
            </a:r>
            <a:r>
              <a:rPr lang="zh-TW" altLang="en-US" sz="4800" b="1" dirty="0" smtClean="0">
                <a:solidFill>
                  <a:srgbClr val="FF0000"/>
                </a:solidFill>
                <a:latin typeface="新細明體" pitchFamily="18" charset="-120"/>
              </a:rPr>
              <a:t>市場</a:t>
            </a:r>
            <a:r>
              <a:rPr lang="zh-TW" altLang="en-US" sz="4800" b="1" dirty="0" smtClean="0">
                <a:solidFill>
                  <a:srgbClr val="FF0000"/>
                </a:solidFill>
                <a:latin typeface="新細明體" pitchFamily="18" charset="-120"/>
              </a:rPr>
              <a:t>過程 </a:t>
            </a:r>
            <a:endParaRPr lang="zh-TW" altLang="en-US" sz="4800" dirty="0"/>
          </a:p>
        </p:txBody>
      </p:sp>
      <p:sp>
        <p:nvSpPr>
          <p:cNvPr id="5" name="投影片編號版面配置區 4"/>
          <p:cNvSpPr>
            <a:spLocks noGrp="1"/>
          </p:cNvSpPr>
          <p:nvPr>
            <p:ph type="sldNum" sz="quarter" idx="12"/>
          </p:nvPr>
        </p:nvSpPr>
        <p:spPr/>
        <p:txBody>
          <a:bodyPr/>
          <a:lstStyle/>
          <a:p>
            <a:pPr>
              <a:defRPr/>
            </a:pPr>
            <a:fld id="{245803EF-3855-42D7-B992-E786CD5D6D18}" type="slidenum">
              <a:rPr lang="en-US" altLang="zh-TW" smtClean="0"/>
              <a:pPr>
                <a:defRPr/>
              </a:pPr>
              <a:t>1</a:t>
            </a:fld>
            <a:endParaRPr lang="en-US" altLang="zh-TW"/>
          </a:p>
        </p:txBody>
      </p:sp>
      <p:sp>
        <p:nvSpPr>
          <p:cNvPr id="7" name="Rectangle 3"/>
          <p:cNvSpPr txBox="1">
            <a:spLocks noChangeArrowheads="1"/>
          </p:cNvSpPr>
          <p:nvPr/>
        </p:nvSpPr>
        <p:spPr>
          <a:xfrm>
            <a:off x="2278627" y="4320933"/>
            <a:ext cx="4179888" cy="1514475"/>
          </a:xfrm>
          <a:prstGeom prst="rect">
            <a:avLst/>
          </a:prstGeom>
        </p:spPr>
        <p:txBody>
          <a:bodyPr>
            <a:normAutofit/>
          </a:bodyPr>
          <a:lstStyle/>
          <a:p>
            <a:pPr marL="365760" marR="0" lvl="0" indent="-283464" algn="ctr" defTabSz="914400" rtl="0" eaLnBrk="1" fontAlgn="auto" latinLnBrk="0" hangingPunct="1">
              <a:lnSpc>
                <a:spcPct val="120000"/>
              </a:lnSpc>
              <a:spcBef>
                <a:spcPts val="600"/>
              </a:spcBef>
              <a:spcAft>
                <a:spcPts val="0"/>
              </a:spcAft>
              <a:buClr>
                <a:schemeClr val="accent1"/>
              </a:buClr>
              <a:buSzPct val="80000"/>
              <a:tabLst/>
              <a:defRPr/>
            </a:pPr>
            <a:r>
              <a:rPr kumimoji="0" lang="zh-TW" altLang="en-US" sz="3200" b="1" i="0" u="none" strike="noStrike" kern="1200" cap="none" spc="0" normalizeH="0" baseline="0" noProof="0" dirty="0" smtClean="0">
                <a:ln>
                  <a:noFill/>
                </a:ln>
                <a:solidFill>
                  <a:srgbClr val="000000"/>
                </a:solidFill>
                <a:effectLst/>
                <a:uLnTx/>
                <a:uFillTx/>
                <a:latin typeface="+mn-lt"/>
                <a:ea typeface="+mn-ea"/>
                <a:cs typeface="+mn-cs"/>
              </a:rPr>
              <a:t>黃春興 </a:t>
            </a:r>
          </a:p>
          <a:p>
            <a:pPr marL="365760" marR="0" lvl="0" indent="-283464" algn="ctr" defTabSz="914400" rtl="0" eaLnBrk="1" fontAlgn="auto" latinLnBrk="0" hangingPunct="1">
              <a:lnSpc>
                <a:spcPct val="120000"/>
              </a:lnSpc>
              <a:spcBef>
                <a:spcPts val="600"/>
              </a:spcBef>
              <a:spcAft>
                <a:spcPts val="0"/>
              </a:spcAft>
              <a:buClr>
                <a:schemeClr val="accent1"/>
              </a:buClr>
              <a:buSzPct val="80000"/>
              <a:tabLst/>
              <a:defRPr/>
            </a:pPr>
            <a:r>
              <a:rPr kumimoji="0" lang="zh-TW" altLang="en-US" sz="3200" b="1" i="0" u="none" strike="noStrike" kern="1200" cap="none" spc="0" normalizeH="0" baseline="0" noProof="0" dirty="0" smtClean="0">
                <a:ln>
                  <a:noFill/>
                </a:ln>
                <a:solidFill>
                  <a:srgbClr val="000000"/>
                </a:solidFill>
                <a:effectLst/>
                <a:uLnTx/>
                <a:uFillTx/>
                <a:latin typeface="+mn-lt"/>
                <a:ea typeface="+mn-ea"/>
                <a:cs typeface="+mn-cs"/>
              </a:rPr>
              <a:t>清華大學 經濟學系</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2"/>
          <p:cNvSpPr>
            <a:spLocks noGrp="1" noChangeArrowheads="1"/>
          </p:cNvSpPr>
          <p:nvPr>
            <p:ph type="title"/>
          </p:nvPr>
        </p:nvSpPr>
        <p:spPr>
          <a:xfrm>
            <a:off x="1239864" y="216976"/>
            <a:ext cx="7446936" cy="1053024"/>
          </a:xfrm>
        </p:spPr>
        <p:txBody>
          <a:bodyPr/>
          <a:lstStyle/>
          <a:p>
            <a:pPr eaLnBrk="1" hangingPunct="1"/>
            <a:r>
              <a:rPr lang="en-US" altLang="zh-TW" sz="4000" b="1" dirty="0" smtClean="0">
                <a:solidFill>
                  <a:srgbClr val="C00000"/>
                </a:solidFill>
                <a:latin typeface="新細明體" pitchFamily="18" charset="-120"/>
              </a:rPr>
              <a:t>2-3  </a:t>
            </a:r>
            <a:r>
              <a:rPr lang="zh-TW" altLang="en-US" sz="4000" b="1" dirty="0" smtClean="0">
                <a:solidFill>
                  <a:srgbClr val="C00000"/>
                </a:solidFill>
                <a:latin typeface="新細明體" pitchFamily="18" charset="-120"/>
              </a:rPr>
              <a:t>市場作為一種政經體制</a:t>
            </a:r>
          </a:p>
        </p:txBody>
      </p:sp>
      <p:sp>
        <p:nvSpPr>
          <p:cNvPr id="202755" name="Rectangle 3"/>
          <p:cNvSpPr>
            <a:spLocks noGrp="1" noChangeArrowheads="1"/>
          </p:cNvSpPr>
          <p:nvPr>
            <p:ph idx="1"/>
          </p:nvPr>
        </p:nvSpPr>
        <p:spPr>
          <a:xfrm>
            <a:off x="1286359" y="1317356"/>
            <a:ext cx="7294079" cy="5232669"/>
          </a:xfrm>
        </p:spPr>
        <p:txBody>
          <a:bodyPr>
            <a:normAutofit fontScale="77500" lnSpcReduction="20000"/>
          </a:bodyPr>
          <a:lstStyle/>
          <a:p>
            <a:pPr marL="609600" indent="-609600" eaLnBrk="1" hangingPunct="1">
              <a:lnSpc>
                <a:spcPct val="150000"/>
              </a:lnSpc>
              <a:buSzTx/>
              <a:defRPr/>
            </a:pPr>
            <a:r>
              <a:rPr lang="zh-TW" altLang="en-US" dirty="0" smtClean="0">
                <a:solidFill>
                  <a:srgbClr val="000000"/>
                </a:solidFill>
                <a:latin typeface="新細明體" pitchFamily="18" charset="-120"/>
              </a:rPr>
              <a:t>政經體制（</a:t>
            </a:r>
            <a:r>
              <a:rPr lang="en-US" altLang="zh-TW" dirty="0" smtClean="0">
                <a:solidFill>
                  <a:srgbClr val="000000"/>
                </a:solidFill>
                <a:latin typeface="新細明體" pitchFamily="18" charset="-120"/>
              </a:rPr>
              <a:t>political system</a:t>
            </a:r>
            <a:r>
              <a:rPr lang="zh-TW" altLang="en-US" dirty="0" smtClean="0">
                <a:solidFill>
                  <a:srgbClr val="000000"/>
                </a:solidFill>
                <a:latin typeface="新細明體" pitchFamily="18" charset="-120"/>
              </a:rPr>
              <a:t>）：</a:t>
            </a:r>
          </a:p>
          <a:p>
            <a:pPr marL="1009650" lvl="1" indent="-609600" eaLnBrk="1" hangingPunct="1">
              <a:lnSpc>
                <a:spcPct val="150000"/>
              </a:lnSpc>
              <a:buSzTx/>
              <a:defRPr/>
            </a:pPr>
            <a:r>
              <a:rPr lang="zh-TW" altLang="en-US" dirty="0" smtClean="0">
                <a:solidFill>
                  <a:srgbClr val="000000"/>
                </a:solidFill>
                <a:latin typeface="新細明體" pitchFamily="18" charset="-120"/>
              </a:rPr>
              <a:t>相容的制度結合（體）</a:t>
            </a:r>
            <a:endParaRPr lang="en-US" altLang="zh-TW" dirty="0" smtClean="0">
              <a:solidFill>
                <a:srgbClr val="000000"/>
              </a:solidFill>
              <a:latin typeface="新細明體" pitchFamily="18" charset="-120"/>
            </a:endParaRPr>
          </a:p>
          <a:p>
            <a:pPr marL="609600" indent="-609600" eaLnBrk="1" hangingPunct="1">
              <a:lnSpc>
                <a:spcPct val="150000"/>
              </a:lnSpc>
              <a:buSzTx/>
              <a:defRPr/>
            </a:pPr>
            <a:r>
              <a:rPr lang="zh-TW" altLang="en-US" dirty="0" smtClean="0">
                <a:solidFill>
                  <a:srgbClr val="000000"/>
                </a:solidFill>
                <a:latin typeface="新細明體" pitchFamily="18" charset="-120"/>
              </a:rPr>
              <a:t>政經體制的內容：</a:t>
            </a:r>
          </a:p>
          <a:p>
            <a:pPr marL="990600" lvl="1" indent="-533400" eaLnBrk="1" hangingPunct="1">
              <a:lnSpc>
                <a:spcPct val="150000"/>
              </a:lnSpc>
              <a:buSzTx/>
              <a:buFont typeface="+mj-lt"/>
              <a:buAutoNum type="arabicPeriod"/>
              <a:defRPr/>
            </a:pPr>
            <a:r>
              <a:rPr lang="zh-TW" altLang="en-US" sz="3200" dirty="0" smtClean="0">
                <a:solidFill>
                  <a:srgbClr val="000000"/>
                </a:solidFill>
                <a:latin typeface="新細明體" pitchFamily="18" charset="-120"/>
              </a:rPr>
              <a:t>生產、分配、消費的決定機制</a:t>
            </a:r>
          </a:p>
          <a:p>
            <a:pPr marL="990600" lvl="1" indent="-533400" eaLnBrk="1" hangingPunct="1">
              <a:lnSpc>
                <a:spcPct val="150000"/>
              </a:lnSpc>
              <a:buSzTx/>
              <a:buFont typeface="+mj-lt"/>
              <a:buAutoNum type="arabicPeriod"/>
              <a:defRPr/>
            </a:pPr>
            <a:r>
              <a:rPr lang="zh-TW" altLang="en-US" sz="3200" dirty="0" smtClean="0">
                <a:solidFill>
                  <a:srgbClr val="000000"/>
                </a:solidFill>
                <a:latin typeface="新細明體" pitchFamily="18" charset="-120"/>
              </a:rPr>
              <a:t>管制或開放的選擇</a:t>
            </a:r>
            <a:endParaRPr lang="en-US" altLang="zh-TW" sz="3200" dirty="0" smtClean="0">
              <a:solidFill>
                <a:srgbClr val="000000"/>
              </a:solidFill>
              <a:latin typeface="新細明體" pitchFamily="18" charset="-120"/>
            </a:endParaRPr>
          </a:p>
          <a:p>
            <a:pPr marL="716280" indent="-533400">
              <a:lnSpc>
                <a:spcPct val="150000"/>
              </a:lnSpc>
              <a:defRPr/>
            </a:pPr>
            <a:r>
              <a:rPr lang="zh-TW" altLang="en-US" sz="3600" b="1" dirty="0" smtClean="0">
                <a:solidFill>
                  <a:srgbClr val="660066"/>
                </a:solidFill>
                <a:latin typeface="新細明體" pitchFamily="18" charset="-120"/>
              </a:rPr>
              <a:t>市場作為一種政經體制</a:t>
            </a:r>
            <a:endParaRPr lang="en-US" altLang="zh-TW" sz="3600" dirty="0" smtClean="0">
              <a:solidFill>
                <a:srgbClr val="000000"/>
              </a:solidFill>
              <a:latin typeface="新細明體" pitchFamily="18" charset="-120"/>
            </a:endParaRPr>
          </a:p>
          <a:p>
            <a:pPr marL="990600" lvl="1" indent="-533400">
              <a:lnSpc>
                <a:spcPct val="150000"/>
              </a:lnSpc>
              <a:buClr>
                <a:schemeClr val="bg2"/>
              </a:buClr>
              <a:buFont typeface="Arial" charset="0"/>
              <a:buAutoNum type="arabicPeriod"/>
            </a:pPr>
            <a:r>
              <a:rPr lang="zh-TW" altLang="en-US" sz="3200" dirty="0" smtClean="0">
                <a:solidFill>
                  <a:srgbClr val="000000"/>
                </a:solidFill>
                <a:latin typeface="新細明體" pitchFamily="18" charset="-120"/>
              </a:rPr>
              <a:t>私有產權</a:t>
            </a:r>
          </a:p>
          <a:p>
            <a:pPr marL="990600" lvl="1" indent="-533400">
              <a:lnSpc>
                <a:spcPct val="150000"/>
              </a:lnSpc>
              <a:buClr>
                <a:schemeClr val="bg2"/>
              </a:buClr>
              <a:buFont typeface="Arial" charset="0"/>
              <a:buAutoNum type="arabicPeriod"/>
            </a:pPr>
            <a:r>
              <a:rPr lang="zh-TW" altLang="en-US" sz="3200" dirty="0" smtClean="0">
                <a:solidFill>
                  <a:srgbClr val="000000"/>
                </a:solidFill>
                <a:latin typeface="新細明體" pitchFamily="18" charset="-120"/>
              </a:rPr>
              <a:t>自由市場</a:t>
            </a:r>
          </a:p>
          <a:p>
            <a:pPr marL="990600" lvl="1" indent="-533400">
              <a:lnSpc>
                <a:spcPct val="150000"/>
              </a:lnSpc>
              <a:buClr>
                <a:schemeClr val="bg2"/>
              </a:buClr>
              <a:buFont typeface="Arial" charset="0"/>
              <a:buAutoNum type="arabicPeriod"/>
            </a:pPr>
            <a:r>
              <a:rPr lang="zh-TW" altLang="en-US" sz="3200" dirty="0" smtClean="0">
                <a:solidFill>
                  <a:srgbClr val="000000"/>
                </a:solidFill>
                <a:latin typeface="新細明體" pitchFamily="18" charset="-120"/>
              </a:rPr>
              <a:t>開放社會</a:t>
            </a:r>
          </a:p>
        </p:txBody>
      </p:sp>
      <p:sp>
        <p:nvSpPr>
          <p:cNvPr id="13314" name="投影片編號版面配置區 4"/>
          <p:cNvSpPr>
            <a:spLocks noGrp="1"/>
          </p:cNvSpPr>
          <p:nvPr>
            <p:ph type="sldNum" sz="quarter" idx="12"/>
          </p:nvPr>
        </p:nvSpPr>
        <p:spPr>
          <a:noFill/>
        </p:spPr>
        <p:txBody>
          <a:bodyPr/>
          <a:lstStyle/>
          <a:p>
            <a:fld id="{CA8A1F9E-487A-41AD-8A4D-20DA0087AB90}" type="slidenum">
              <a:rPr lang="en-US" altLang="zh-TW"/>
              <a:pPr/>
              <a:t>10</a:t>
            </a:fld>
            <a:endParaRPr lang="en-US" altLang="zh-TW"/>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2"/>
          <p:cNvSpPr>
            <a:spLocks noGrp="1" noChangeArrowheads="1"/>
          </p:cNvSpPr>
          <p:nvPr>
            <p:ph type="title"/>
          </p:nvPr>
        </p:nvSpPr>
        <p:spPr>
          <a:xfrm>
            <a:off x="1084880" y="263472"/>
            <a:ext cx="7601919" cy="1144642"/>
          </a:xfrm>
        </p:spPr>
        <p:txBody>
          <a:bodyPr/>
          <a:lstStyle/>
          <a:p>
            <a:pPr eaLnBrk="1" hangingPunct="1"/>
            <a:r>
              <a:rPr lang="en-US" altLang="zh-TW" sz="4000" b="1" dirty="0" smtClean="0">
                <a:solidFill>
                  <a:schemeClr val="tx1"/>
                </a:solidFill>
                <a:latin typeface="新細明體" pitchFamily="18" charset="-120"/>
              </a:rPr>
              <a:t>3.  </a:t>
            </a:r>
            <a:r>
              <a:rPr lang="zh-TW" altLang="en-US" sz="4000" b="1" dirty="0" smtClean="0">
                <a:solidFill>
                  <a:schemeClr val="tx1"/>
                </a:solidFill>
                <a:latin typeface="新細明體" pitchFamily="18" charset="-120"/>
              </a:rPr>
              <a:t>新古典學派的均衡分析</a:t>
            </a:r>
          </a:p>
        </p:txBody>
      </p:sp>
      <p:sp>
        <p:nvSpPr>
          <p:cNvPr id="16388" name="Rectangle 3"/>
          <p:cNvSpPr>
            <a:spLocks noGrp="1" noChangeArrowheads="1"/>
          </p:cNvSpPr>
          <p:nvPr>
            <p:ph idx="1"/>
          </p:nvPr>
        </p:nvSpPr>
        <p:spPr>
          <a:xfrm>
            <a:off x="1332854" y="1441343"/>
            <a:ext cx="7372996" cy="4916596"/>
          </a:xfrm>
        </p:spPr>
        <p:txBody>
          <a:bodyPr/>
          <a:lstStyle/>
          <a:p>
            <a:pPr marL="609600" indent="-609600" eaLnBrk="1" hangingPunct="1">
              <a:lnSpc>
                <a:spcPct val="120000"/>
              </a:lnSpc>
              <a:buClr>
                <a:srgbClr val="000099"/>
              </a:buClr>
              <a:buSzTx/>
              <a:buFont typeface="Wingdings" pitchFamily="2" charset="2"/>
              <a:buAutoNum type="arabicParenR"/>
            </a:pPr>
            <a:r>
              <a:rPr lang="en-US" altLang="zh-TW" dirty="0" smtClean="0">
                <a:latin typeface="新細明體" pitchFamily="18" charset="-120"/>
              </a:rPr>
              <a:t>Adam Smith </a:t>
            </a:r>
            <a:r>
              <a:rPr lang="zh-TW" altLang="en-US" dirty="0" smtClean="0">
                <a:latin typeface="新細明體" pitchFamily="18" charset="-120"/>
              </a:rPr>
              <a:t>之 </a:t>
            </a:r>
            <a:r>
              <a:rPr lang="en-US" altLang="zh-TW" dirty="0" smtClean="0">
                <a:latin typeface="新細明體" pitchFamily="18" charset="-120"/>
              </a:rPr>
              <a:t>invisible hand</a:t>
            </a:r>
            <a:r>
              <a:rPr lang="zh-TW" altLang="en-US" dirty="0" smtClean="0">
                <a:latin typeface="新細明體" pitchFamily="18" charset="-120"/>
              </a:rPr>
              <a:t>定理的數學詮釋：市場均衡（價格與交易量）下，資源配置達到</a:t>
            </a:r>
            <a:r>
              <a:rPr lang="en-US" altLang="zh-TW" dirty="0" smtClean="0">
                <a:latin typeface="新細明體" pitchFamily="18" charset="-120"/>
              </a:rPr>
              <a:t>Pareto </a:t>
            </a:r>
            <a:r>
              <a:rPr lang="zh-TW" altLang="en-US" dirty="0" smtClean="0">
                <a:latin typeface="新細明體" pitchFamily="18" charset="-120"/>
              </a:rPr>
              <a:t>最適境地。</a:t>
            </a:r>
          </a:p>
          <a:p>
            <a:pPr marL="609600" indent="-609600" eaLnBrk="1" hangingPunct="1">
              <a:lnSpc>
                <a:spcPct val="120000"/>
              </a:lnSpc>
              <a:buClr>
                <a:srgbClr val="000099"/>
              </a:buClr>
              <a:buSzTx/>
              <a:buFont typeface="Wingdings" pitchFamily="2" charset="2"/>
              <a:buAutoNum type="arabicParenR"/>
            </a:pPr>
            <a:r>
              <a:rPr lang="zh-TW" altLang="en-US" dirty="0" smtClean="0">
                <a:latin typeface="新細明體" pitchFamily="18" charset="-120"/>
              </a:rPr>
              <a:t>研究問題：均衡的存在條件？均衡是否穩定？</a:t>
            </a:r>
          </a:p>
          <a:p>
            <a:pPr marL="609600" indent="-609600" eaLnBrk="1" hangingPunct="1">
              <a:lnSpc>
                <a:spcPct val="120000"/>
              </a:lnSpc>
              <a:buClr>
                <a:srgbClr val="000099"/>
              </a:buClr>
              <a:buSzTx/>
              <a:buFont typeface="Wingdings" pitchFamily="2" charset="2"/>
              <a:buAutoNum type="arabicParenR"/>
            </a:pPr>
            <a:r>
              <a:rPr lang="zh-TW" altLang="en-US" dirty="0" smtClean="0">
                <a:latin typeface="新細明體" pitchFamily="18" charset="-120"/>
              </a:rPr>
              <a:t>延伸為：福利經濟學的第一定理、第二定理</a:t>
            </a:r>
          </a:p>
        </p:txBody>
      </p:sp>
      <p:sp>
        <p:nvSpPr>
          <p:cNvPr id="16386" name="投影片編號版面配置區 4"/>
          <p:cNvSpPr>
            <a:spLocks noGrp="1"/>
          </p:cNvSpPr>
          <p:nvPr>
            <p:ph type="sldNum" sz="quarter" idx="12"/>
          </p:nvPr>
        </p:nvSpPr>
        <p:spPr>
          <a:noFill/>
        </p:spPr>
        <p:txBody>
          <a:bodyPr/>
          <a:lstStyle/>
          <a:p>
            <a:fld id="{77953D67-D00B-440B-8C7D-2CF63E49C697}" type="slidenum">
              <a:rPr lang="en-US" altLang="zh-TW"/>
              <a:pPr/>
              <a:t>11</a:t>
            </a:fld>
            <a:endParaRPr lang="en-US" altLang="zh-TW"/>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2"/>
          <p:cNvSpPr>
            <a:spLocks noGrp="1" noChangeArrowheads="1"/>
          </p:cNvSpPr>
          <p:nvPr>
            <p:ph type="title"/>
          </p:nvPr>
        </p:nvSpPr>
        <p:spPr>
          <a:xfrm>
            <a:off x="1208868" y="247974"/>
            <a:ext cx="7477932" cy="1160140"/>
          </a:xfrm>
        </p:spPr>
        <p:txBody>
          <a:bodyPr/>
          <a:lstStyle/>
          <a:p>
            <a:pPr eaLnBrk="1" hangingPunct="1"/>
            <a:r>
              <a:rPr lang="en-US" altLang="zh-TW" sz="4000" b="1" dirty="0" smtClean="0">
                <a:solidFill>
                  <a:srgbClr val="C00000"/>
                </a:solidFill>
                <a:latin typeface="新細明體" pitchFamily="18" charset="-120"/>
              </a:rPr>
              <a:t>3-1  </a:t>
            </a:r>
            <a:r>
              <a:rPr lang="zh-TW" altLang="en-US" sz="4000" b="1" dirty="0" smtClean="0">
                <a:solidFill>
                  <a:srgbClr val="C00000"/>
                </a:solidFill>
                <a:latin typeface="新細明體" pitchFamily="18" charset="-120"/>
              </a:rPr>
              <a:t>均衡分析之</a:t>
            </a:r>
            <a:r>
              <a:rPr lang="zh-TW" altLang="en-US" sz="4000" b="1" dirty="0" smtClean="0">
                <a:solidFill>
                  <a:srgbClr val="C00000"/>
                </a:solidFill>
              </a:rPr>
              <a:t>部分均衡</a:t>
            </a:r>
          </a:p>
        </p:txBody>
      </p:sp>
      <p:sp>
        <p:nvSpPr>
          <p:cNvPr id="17412" name="Rectangle 3"/>
          <p:cNvSpPr>
            <a:spLocks noGrp="1" noChangeArrowheads="1"/>
          </p:cNvSpPr>
          <p:nvPr>
            <p:ph idx="1"/>
          </p:nvPr>
        </p:nvSpPr>
        <p:spPr>
          <a:xfrm>
            <a:off x="1255363" y="1410346"/>
            <a:ext cx="7729887" cy="5228579"/>
          </a:xfrm>
        </p:spPr>
        <p:txBody>
          <a:bodyPr/>
          <a:lstStyle/>
          <a:p>
            <a:pPr marL="609600" indent="-609600" eaLnBrk="1" hangingPunct="1">
              <a:lnSpc>
                <a:spcPct val="110000"/>
              </a:lnSpc>
            </a:pPr>
            <a:r>
              <a:rPr lang="zh-TW" altLang="en-US" dirty="0" smtClean="0">
                <a:latin typeface="新細明體" pitchFamily="18" charset="-120"/>
              </a:rPr>
              <a:t>部分均衡：單一產業的均衡（ </a:t>
            </a:r>
            <a:r>
              <a:rPr lang="en-US" altLang="zh-TW" dirty="0" smtClean="0">
                <a:latin typeface="新細明體" pitchFamily="18" charset="-120"/>
              </a:rPr>
              <a:t>S</a:t>
            </a:r>
            <a:r>
              <a:rPr lang="zh-TW" altLang="en-US" dirty="0" smtClean="0">
                <a:latin typeface="新細明體" pitchFamily="18" charset="-120"/>
              </a:rPr>
              <a:t>＝</a:t>
            </a:r>
            <a:r>
              <a:rPr lang="en-US" altLang="zh-TW" dirty="0" smtClean="0">
                <a:latin typeface="新細明體" pitchFamily="18" charset="-120"/>
              </a:rPr>
              <a:t>D </a:t>
            </a:r>
            <a:r>
              <a:rPr lang="zh-TW" altLang="en-US" dirty="0" smtClean="0">
                <a:latin typeface="新細明體" pitchFamily="18" charset="-120"/>
              </a:rPr>
              <a:t>）。</a:t>
            </a:r>
          </a:p>
          <a:p>
            <a:pPr marL="609600" indent="-609600" eaLnBrk="1" hangingPunct="1">
              <a:lnSpc>
                <a:spcPct val="110000"/>
              </a:lnSpc>
            </a:pPr>
            <a:r>
              <a:rPr lang="zh-TW" altLang="en-US" dirty="0" smtClean="0">
                <a:latin typeface="新細明體" pitchFamily="18" charset="-120"/>
              </a:rPr>
              <a:t>在部分均衡下，</a:t>
            </a:r>
          </a:p>
          <a:p>
            <a:pPr marL="990600" lvl="1" indent="-533400" eaLnBrk="1" hangingPunct="1">
              <a:lnSpc>
                <a:spcPct val="110000"/>
              </a:lnSpc>
              <a:buClr>
                <a:schemeClr val="tx1"/>
              </a:buClr>
              <a:buSzTx/>
              <a:buFont typeface="Wingdings" pitchFamily="2" charset="2"/>
              <a:buAutoNum type="arabicParenR"/>
            </a:pPr>
            <a:r>
              <a:rPr lang="zh-TW" altLang="en-US" sz="3200" dirty="0" smtClean="0">
                <a:latin typeface="新細明體" pitchFamily="18" charset="-120"/>
              </a:rPr>
              <a:t>買賣方都獲得（限制條件下）最高效用或最大利潤，壟斷廠商也是。</a:t>
            </a:r>
          </a:p>
          <a:p>
            <a:pPr marL="990600" lvl="1" indent="-533400" eaLnBrk="1" hangingPunct="1">
              <a:lnSpc>
                <a:spcPct val="110000"/>
              </a:lnSpc>
              <a:buClr>
                <a:schemeClr val="tx1"/>
              </a:buClr>
              <a:buSzTx/>
              <a:buFont typeface="Wingdings" pitchFamily="2" charset="2"/>
              <a:buAutoNum type="arabicParenR"/>
            </a:pPr>
            <a:r>
              <a:rPr lang="zh-TW" altLang="en-US" sz="3200" dirty="0" smtClean="0">
                <a:latin typeface="新細明體" pitchFamily="18" charset="-120"/>
              </a:rPr>
              <a:t>各方都沒有意願破壞均衡。</a:t>
            </a:r>
          </a:p>
          <a:p>
            <a:pPr marL="990600" lvl="1" indent="-533400" eaLnBrk="1" hangingPunct="1">
              <a:lnSpc>
                <a:spcPct val="110000"/>
              </a:lnSpc>
              <a:buClr>
                <a:schemeClr val="tx1"/>
              </a:buClr>
              <a:buSzTx/>
              <a:buFont typeface="Wingdings" pitchFamily="2" charset="2"/>
              <a:buAutoNum type="arabicParenR"/>
            </a:pPr>
            <a:r>
              <a:rPr lang="zh-TW" altLang="en-US" sz="3200" dirty="0" smtClean="0">
                <a:latin typeface="新細明體" pitchFamily="18" charset="-120"/>
              </a:rPr>
              <a:t>自由進出下，生產者的超額利潤為零，</a:t>
            </a:r>
          </a:p>
          <a:p>
            <a:pPr marL="990600" lvl="1" indent="-533400" eaLnBrk="1" hangingPunct="1">
              <a:lnSpc>
                <a:spcPct val="110000"/>
              </a:lnSpc>
              <a:buClr>
                <a:schemeClr val="tx1"/>
              </a:buClr>
              <a:buSzTx/>
              <a:buFont typeface="Wingdings" pitchFamily="2" charset="2"/>
              <a:buAutoNum type="arabicParenR"/>
            </a:pPr>
            <a:r>
              <a:rPr lang="zh-TW" altLang="en-US" sz="3200" dirty="0" smtClean="0">
                <a:latin typeface="新細明體" pitchFamily="18" charset="-120"/>
              </a:rPr>
              <a:t>以拍賣去解釋價格的形成，後來改以微分方程式：</a:t>
            </a:r>
            <a:r>
              <a:rPr lang="en-US" altLang="zh-TW" sz="3600" dirty="0" err="1" smtClean="0">
                <a:latin typeface="新細明體" pitchFamily="18" charset="-120"/>
              </a:rPr>
              <a:t>dP</a:t>
            </a:r>
            <a:r>
              <a:rPr lang="en-US" altLang="zh-TW" sz="3600" dirty="0" smtClean="0">
                <a:latin typeface="新細明體" pitchFamily="18" charset="-120"/>
              </a:rPr>
              <a:t>/</a:t>
            </a:r>
            <a:r>
              <a:rPr lang="en-US" altLang="zh-TW" sz="3600" dirty="0" err="1" smtClean="0">
                <a:latin typeface="新細明體" pitchFamily="18" charset="-120"/>
              </a:rPr>
              <a:t>dt</a:t>
            </a:r>
            <a:r>
              <a:rPr lang="en-US" altLang="zh-TW" sz="3600" dirty="0" smtClean="0">
                <a:latin typeface="新細明體" pitchFamily="18" charset="-120"/>
              </a:rPr>
              <a:t> = F( D-S )</a:t>
            </a:r>
          </a:p>
        </p:txBody>
      </p:sp>
      <p:sp>
        <p:nvSpPr>
          <p:cNvPr id="17410" name="投影片編號版面配置區 4"/>
          <p:cNvSpPr>
            <a:spLocks noGrp="1"/>
          </p:cNvSpPr>
          <p:nvPr>
            <p:ph type="sldNum" sz="quarter" idx="12"/>
          </p:nvPr>
        </p:nvSpPr>
        <p:spPr>
          <a:noFill/>
        </p:spPr>
        <p:txBody>
          <a:bodyPr/>
          <a:lstStyle/>
          <a:p>
            <a:fld id="{F896FA2B-A02C-49C3-A7DF-2D8A986B6110}" type="slidenum">
              <a:rPr lang="en-US" altLang="zh-TW"/>
              <a:pPr/>
              <a:t>12</a:t>
            </a:fld>
            <a:endParaRPr lang="en-US" altLang="zh-TW"/>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2"/>
          <p:cNvSpPr>
            <a:spLocks noGrp="1" noChangeArrowheads="1"/>
          </p:cNvSpPr>
          <p:nvPr>
            <p:ph type="title"/>
          </p:nvPr>
        </p:nvSpPr>
        <p:spPr>
          <a:xfrm>
            <a:off x="1193368" y="356461"/>
            <a:ext cx="7493431" cy="1084989"/>
          </a:xfrm>
        </p:spPr>
        <p:txBody>
          <a:bodyPr/>
          <a:lstStyle/>
          <a:p>
            <a:pPr eaLnBrk="1" hangingPunct="1"/>
            <a:r>
              <a:rPr lang="en-US" altLang="zh-TW" sz="4000" b="1" dirty="0" smtClean="0">
                <a:solidFill>
                  <a:srgbClr val="C00000"/>
                </a:solidFill>
                <a:latin typeface="新細明體" pitchFamily="18" charset="-120"/>
              </a:rPr>
              <a:t>3-2 </a:t>
            </a:r>
            <a:r>
              <a:rPr lang="zh-TW" altLang="en-US" sz="4000" b="1" dirty="0" smtClean="0">
                <a:solidFill>
                  <a:srgbClr val="C00000"/>
                </a:solidFill>
                <a:latin typeface="新細明體" pitchFamily="18" charset="-120"/>
              </a:rPr>
              <a:t>均衡分析之一般</a:t>
            </a:r>
            <a:r>
              <a:rPr lang="zh-TW" altLang="en-US" sz="4000" b="1" dirty="0" smtClean="0">
                <a:solidFill>
                  <a:srgbClr val="C00000"/>
                </a:solidFill>
              </a:rPr>
              <a:t>均衡</a:t>
            </a:r>
          </a:p>
        </p:txBody>
      </p:sp>
      <p:sp>
        <p:nvSpPr>
          <p:cNvPr id="18436" name="Rectangle 3"/>
          <p:cNvSpPr>
            <a:spLocks noGrp="1" noChangeArrowheads="1"/>
          </p:cNvSpPr>
          <p:nvPr>
            <p:ph idx="1"/>
          </p:nvPr>
        </p:nvSpPr>
        <p:spPr>
          <a:xfrm>
            <a:off x="1286359" y="1410346"/>
            <a:ext cx="7459179" cy="5173017"/>
          </a:xfrm>
        </p:spPr>
        <p:txBody>
          <a:bodyPr>
            <a:normAutofit fontScale="92500"/>
          </a:bodyPr>
          <a:lstStyle/>
          <a:p>
            <a:pPr marL="609600" indent="-609600" eaLnBrk="1" hangingPunct="1">
              <a:lnSpc>
                <a:spcPct val="150000"/>
              </a:lnSpc>
            </a:pPr>
            <a:r>
              <a:rPr lang="zh-TW" altLang="en-US" dirty="0" smtClean="0">
                <a:latin typeface="新細明體" pitchFamily="18" charset="-120"/>
              </a:rPr>
              <a:t>一般均衡</a:t>
            </a:r>
            <a:r>
              <a:rPr lang="zh-TW" altLang="en-US" b="1" dirty="0" smtClean="0">
                <a:solidFill>
                  <a:srgbClr val="990033"/>
                </a:solidFill>
                <a:latin typeface="新細明體" pitchFamily="18" charset="-120"/>
              </a:rPr>
              <a:t>（</a:t>
            </a:r>
            <a:r>
              <a:rPr lang="en-US" altLang="zh-TW" b="1" dirty="0" smtClean="0">
                <a:solidFill>
                  <a:srgbClr val="990033"/>
                </a:solidFill>
                <a:latin typeface="新細明體" pitchFamily="18" charset="-120"/>
              </a:rPr>
              <a:t>General Equilibrium</a:t>
            </a:r>
            <a:r>
              <a:rPr lang="zh-TW" altLang="en-US" b="1" dirty="0" smtClean="0">
                <a:solidFill>
                  <a:srgbClr val="990033"/>
                </a:solidFill>
                <a:latin typeface="新細明體" pitchFamily="18" charset="-120"/>
              </a:rPr>
              <a:t>）：</a:t>
            </a:r>
            <a:r>
              <a:rPr lang="zh-TW" altLang="en-US" dirty="0" smtClean="0">
                <a:latin typeface="新細明體" pitchFamily="18" charset="-120"/>
              </a:rPr>
              <a:t>所有產業都同時達到均衡。</a:t>
            </a:r>
          </a:p>
          <a:p>
            <a:pPr marL="990600" lvl="1" indent="-533400" eaLnBrk="1" hangingPunct="1">
              <a:lnSpc>
                <a:spcPct val="150000"/>
              </a:lnSpc>
              <a:buClr>
                <a:srgbClr val="990033"/>
              </a:buClr>
              <a:buFont typeface="Wingdings" pitchFamily="2" charset="2"/>
              <a:buAutoNum type="arabicParenR"/>
            </a:pPr>
            <a:r>
              <a:rPr lang="zh-TW" altLang="en-US" dirty="0" smtClean="0">
                <a:latin typeface="新細明體" pitchFamily="18" charset="-120"/>
              </a:rPr>
              <a:t>靜態一般均衡：給定（過時）生產與消費的知識，探討整體資源的短期配置效率。</a:t>
            </a:r>
          </a:p>
          <a:p>
            <a:pPr marL="990600" lvl="1" indent="-533400" eaLnBrk="1" hangingPunct="1">
              <a:lnSpc>
                <a:spcPct val="150000"/>
              </a:lnSpc>
              <a:buClr>
                <a:srgbClr val="990033"/>
              </a:buClr>
              <a:buFont typeface="Wingdings" pitchFamily="2" charset="2"/>
              <a:buAutoNum type="arabicParenR"/>
            </a:pPr>
            <a:r>
              <a:rPr lang="zh-TW" altLang="en-US" dirty="0" smtClean="0">
                <a:latin typeface="新細明體" pitchFamily="18" charset="-120"/>
              </a:rPr>
              <a:t>動態一般均衡：假設可控制的知識累積途徑，探討整體資源的長期配置效率。</a:t>
            </a:r>
          </a:p>
          <a:p>
            <a:pPr marL="1371600" lvl="2" indent="-457200" eaLnBrk="1" hangingPunct="1"/>
            <a:r>
              <a:rPr lang="zh-TW" altLang="en-US" dirty="0" smtClean="0">
                <a:latin typeface="新細明體" pitchFamily="18" charset="-120"/>
              </a:rPr>
              <a:t>外生成長、內生成長</a:t>
            </a:r>
          </a:p>
          <a:p>
            <a:pPr marL="1371600" lvl="2" indent="-457200" eaLnBrk="1" hangingPunct="1"/>
            <a:r>
              <a:rPr lang="en-US" altLang="zh-TW" dirty="0" smtClean="0">
                <a:latin typeface="新細明體" pitchFamily="18" charset="-120"/>
              </a:rPr>
              <a:t>CGE</a:t>
            </a:r>
            <a:r>
              <a:rPr lang="zh-TW" altLang="en-US" dirty="0" smtClean="0">
                <a:latin typeface="新細明體" pitchFamily="18" charset="-120"/>
              </a:rPr>
              <a:t>、</a:t>
            </a:r>
            <a:r>
              <a:rPr lang="en-US" altLang="zh-TW" dirty="0" smtClean="0">
                <a:latin typeface="新細明體" pitchFamily="18" charset="-120"/>
              </a:rPr>
              <a:t>DSGE</a:t>
            </a:r>
          </a:p>
        </p:txBody>
      </p:sp>
      <p:sp>
        <p:nvSpPr>
          <p:cNvPr id="18434" name="投影片編號版面配置區 4"/>
          <p:cNvSpPr>
            <a:spLocks noGrp="1"/>
          </p:cNvSpPr>
          <p:nvPr>
            <p:ph type="sldNum" sz="quarter" idx="12"/>
          </p:nvPr>
        </p:nvSpPr>
        <p:spPr>
          <a:noFill/>
        </p:spPr>
        <p:txBody>
          <a:bodyPr/>
          <a:lstStyle/>
          <a:p>
            <a:fld id="{4AE64EE7-144E-4D97-A7C2-AA3771F91066}" type="slidenum">
              <a:rPr lang="en-US" altLang="zh-TW"/>
              <a:pPr/>
              <a:t>13</a:t>
            </a:fld>
            <a:endParaRPr lang="en-US" altLang="zh-TW"/>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2"/>
          <p:cNvSpPr>
            <a:spLocks noGrp="1" noChangeArrowheads="1"/>
          </p:cNvSpPr>
          <p:nvPr>
            <p:ph type="title"/>
          </p:nvPr>
        </p:nvSpPr>
        <p:spPr>
          <a:xfrm>
            <a:off x="1270861" y="294468"/>
            <a:ext cx="7462434" cy="1110470"/>
          </a:xfrm>
        </p:spPr>
        <p:txBody>
          <a:bodyPr/>
          <a:lstStyle/>
          <a:p>
            <a:pPr eaLnBrk="1" hangingPunct="1"/>
            <a:r>
              <a:rPr lang="en-US" altLang="zh-TW" sz="4000" b="1" dirty="0" smtClean="0">
                <a:solidFill>
                  <a:srgbClr val="C00000"/>
                </a:solidFill>
                <a:latin typeface="新細明體" pitchFamily="18" charset="-120"/>
              </a:rPr>
              <a:t>3-3  </a:t>
            </a:r>
            <a:r>
              <a:rPr lang="zh-TW" altLang="en-US" sz="4000" b="1" dirty="0" smtClean="0">
                <a:solidFill>
                  <a:srgbClr val="C00000"/>
                </a:solidFill>
                <a:latin typeface="新細明體" pitchFamily="18" charset="-120"/>
              </a:rPr>
              <a:t>完全競爭的假設</a:t>
            </a:r>
          </a:p>
        </p:txBody>
      </p:sp>
      <p:sp>
        <p:nvSpPr>
          <p:cNvPr id="19460" name="Rectangle 3"/>
          <p:cNvSpPr>
            <a:spLocks noGrp="1" noChangeArrowheads="1"/>
          </p:cNvSpPr>
          <p:nvPr>
            <p:ph idx="1"/>
          </p:nvPr>
        </p:nvSpPr>
        <p:spPr>
          <a:xfrm>
            <a:off x="1317356" y="1534331"/>
            <a:ext cx="7548832" cy="4634693"/>
          </a:xfrm>
        </p:spPr>
        <p:txBody>
          <a:bodyPr>
            <a:normAutofit lnSpcReduction="10000"/>
          </a:bodyPr>
          <a:lstStyle/>
          <a:p>
            <a:pPr marL="609600" indent="-609600" eaLnBrk="1" hangingPunct="1">
              <a:lnSpc>
                <a:spcPct val="120000"/>
              </a:lnSpc>
            </a:pPr>
            <a:r>
              <a:rPr lang="zh-TW" altLang="en-US" b="1" dirty="0" smtClean="0">
                <a:solidFill>
                  <a:srgbClr val="990033"/>
                </a:solidFill>
                <a:latin typeface="新細明體" pitchFamily="18" charset="-120"/>
              </a:rPr>
              <a:t>新古典學派</a:t>
            </a:r>
            <a:r>
              <a:rPr lang="zh-TW" altLang="en-US" dirty="0" smtClean="0">
                <a:latin typeface="新細明體" pitchFamily="18" charset="-120"/>
              </a:rPr>
              <a:t>的完全競爭假設：</a:t>
            </a:r>
          </a:p>
          <a:p>
            <a:pPr marL="990600" lvl="1" indent="-533400" eaLnBrk="1" hangingPunct="1">
              <a:lnSpc>
                <a:spcPct val="120000"/>
              </a:lnSpc>
              <a:buClr>
                <a:srgbClr val="990033"/>
              </a:buClr>
              <a:buSzTx/>
              <a:buFont typeface="Wingdings" pitchFamily="2" charset="2"/>
              <a:buAutoNum type="arabicParenR"/>
            </a:pPr>
            <a:r>
              <a:rPr lang="zh-TW" altLang="en-US" sz="3200" dirty="0" smtClean="0">
                <a:latin typeface="新細明體" pitchFamily="18" charset="-120"/>
              </a:rPr>
              <a:t>同質性商品：由眾多的小廠商提供給廣大的消費者，沒有一人能影響價格。</a:t>
            </a:r>
          </a:p>
          <a:p>
            <a:pPr marL="990600" lvl="1" indent="-533400" eaLnBrk="1" hangingPunct="1">
              <a:lnSpc>
                <a:spcPct val="120000"/>
              </a:lnSpc>
              <a:buClr>
                <a:srgbClr val="990033"/>
              </a:buClr>
              <a:buSzTx/>
              <a:buFont typeface="Wingdings" pitchFamily="2" charset="2"/>
              <a:buAutoNum type="arabicParenR"/>
            </a:pPr>
            <a:r>
              <a:rPr lang="zh-TW" altLang="en-US" sz="3200" dirty="0" smtClean="0">
                <a:latin typeface="新細明體" pitchFamily="18" charset="-120"/>
              </a:rPr>
              <a:t>自由進出：生產資源的移動和價格的調整都沒受到任何障礙。</a:t>
            </a:r>
          </a:p>
          <a:p>
            <a:pPr marL="990600" lvl="1" indent="-533400" eaLnBrk="1" hangingPunct="1">
              <a:lnSpc>
                <a:spcPct val="120000"/>
              </a:lnSpc>
              <a:buClr>
                <a:srgbClr val="990033"/>
              </a:buClr>
              <a:buSzTx/>
              <a:buFont typeface="Wingdings" pitchFamily="2" charset="2"/>
              <a:buAutoNum type="arabicParenR"/>
            </a:pPr>
            <a:r>
              <a:rPr lang="zh-TW" altLang="en-US" sz="3200" dirty="0" smtClean="0">
                <a:latin typeface="新細明體" pitchFamily="18" charset="-120"/>
              </a:rPr>
              <a:t>完全的知識：參與者擁有一切相關的資訊和知識。</a:t>
            </a:r>
            <a:r>
              <a:rPr lang="en-US" altLang="zh-TW" sz="3200" dirty="0" smtClean="0">
                <a:latin typeface="新細明體" pitchFamily="18" charset="-120"/>
              </a:rPr>
              <a:t>(Hayek, MC)</a:t>
            </a:r>
          </a:p>
        </p:txBody>
      </p:sp>
      <p:sp>
        <p:nvSpPr>
          <p:cNvPr id="19458" name="投影片編號版面配置區 4"/>
          <p:cNvSpPr>
            <a:spLocks noGrp="1"/>
          </p:cNvSpPr>
          <p:nvPr>
            <p:ph type="sldNum" sz="quarter" idx="12"/>
          </p:nvPr>
        </p:nvSpPr>
        <p:spPr>
          <a:noFill/>
        </p:spPr>
        <p:txBody>
          <a:bodyPr/>
          <a:lstStyle/>
          <a:p>
            <a:fld id="{BCF020E6-A76E-42C7-9DDA-2FE54FE24B4C}" type="slidenum">
              <a:rPr lang="en-US" altLang="zh-TW"/>
              <a:pPr/>
              <a:t>14</a:t>
            </a:fld>
            <a:endParaRPr lang="en-US" altLang="zh-TW"/>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2"/>
          <p:cNvSpPr>
            <a:spLocks noGrp="1" noChangeArrowheads="1"/>
          </p:cNvSpPr>
          <p:nvPr>
            <p:ph type="title"/>
          </p:nvPr>
        </p:nvSpPr>
        <p:spPr>
          <a:xfrm>
            <a:off x="1193368" y="309966"/>
            <a:ext cx="7493431" cy="1091797"/>
          </a:xfrm>
        </p:spPr>
        <p:txBody>
          <a:bodyPr/>
          <a:lstStyle/>
          <a:p>
            <a:pPr eaLnBrk="1" hangingPunct="1"/>
            <a:r>
              <a:rPr lang="en-US" altLang="zh-TW" sz="4000" b="1" dirty="0" smtClean="0">
                <a:solidFill>
                  <a:srgbClr val="C00000"/>
                </a:solidFill>
                <a:latin typeface="新細明體" pitchFamily="18" charset="-120"/>
              </a:rPr>
              <a:t>3-4  </a:t>
            </a:r>
            <a:r>
              <a:rPr lang="zh-TW" altLang="en-US" sz="4000" b="1" dirty="0" smtClean="0">
                <a:solidFill>
                  <a:srgbClr val="C00000"/>
                </a:solidFill>
                <a:latin typeface="新細明體" pitchFamily="18" charset="-120"/>
              </a:rPr>
              <a:t>新古典學派的不完全競爭</a:t>
            </a:r>
          </a:p>
        </p:txBody>
      </p:sp>
      <p:sp>
        <p:nvSpPr>
          <p:cNvPr id="20484" name="Rectangle 3"/>
          <p:cNvSpPr>
            <a:spLocks noGrp="1" noChangeArrowheads="1"/>
          </p:cNvSpPr>
          <p:nvPr>
            <p:ph idx="1"/>
          </p:nvPr>
        </p:nvSpPr>
        <p:spPr>
          <a:xfrm>
            <a:off x="1177871" y="1689314"/>
            <a:ext cx="7558142" cy="3809785"/>
          </a:xfrm>
        </p:spPr>
        <p:txBody>
          <a:bodyPr/>
          <a:lstStyle/>
          <a:p>
            <a:pPr marL="609600" indent="-609600" eaLnBrk="1" hangingPunct="1">
              <a:lnSpc>
                <a:spcPct val="130000"/>
              </a:lnSpc>
              <a:buClr>
                <a:srgbClr val="990033"/>
              </a:buClr>
              <a:buSzTx/>
            </a:pPr>
            <a:r>
              <a:rPr lang="zh-TW" altLang="en-US" dirty="0" smtClean="0"/>
              <a:t>將各種情境都轉化為均衡分析。</a:t>
            </a:r>
          </a:p>
          <a:p>
            <a:pPr marL="1009650" lvl="1" indent="-609600" eaLnBrk="1" hangingPunct="1">
              <a:lnSpc>
                <a:spcPct val="130000"/>
              </a:lnSpc>
              <a:buClr>
                <a:srgbClr val="990033"/>
              </a:buClr>
              <a:buSzTx/>
              <a:buFont typeface="Wingdings" pitchFamily="2" charset="2"/>
              <a:buAutoNum type="arabicParenR"/>
            </a:pPr>
            <a:r>
              <a:rPr lang="zh-TW" altLang="en-US" dirty="0" smtClean="0"/>
              <a:t>對時間的處理：動態成長模型</a:t>
            </a:r>
          </a:p>
          <a:p>
            <a:pPr marL="1009650" lvl="1" indent="-609600" eaLnBrk="1" hangingPunct="1">
              <a:lnSpc>
                <a:spcPct val="130000"/>
              </a:lnSpc>
              <a:buClr>
                <a:srgbClr val="990033"/>
              </a:buClr>
              <a:buSzTx/>
              <a:buFont typeface="Wingdings" pitchFamily="2" charset="2"/>
              <a:buAutoNum type="arabicParenR"/>
            </a:pPr>
            <a:r>
              <a:rPr lang="zh-TW" altLang="en-US" dirty="0" smtClean="0"/>
              <a:t>對不確定的處理：風險分析</a:t>
            </a:r>
          </a:p>
        </p:txBody>
      </p:sp>
      <p:sp>
        <p:nvSpPr>
          <p:cNvPr id="20482" name="投影片編號版面配置區 4"/>
          <p:cNvSpPr>
            <a:spLocks noGrp="1"/>
          </p:cNvSpPr>
          <p:nvPr>
            <p:ph type="sldNum" sz="quarter" idx="12"/>
          </p:nvPr>
        </p:nvSpPr>
        <p:spPr>
          <a:noFill/>
        </p:spPr>
        <p:txBody>
          <a:bodyPr/>
          <a:lstStyle/>
          <a:p>
            <a:fld id="{C06F796B-849A-49B3-A644-2E4D5A6908A5}" type="slidenum">
              <a:rPr lang="en-US" altLang="zh-TW"/>
              <a:pPr/>
              <a:t>15</a:t>
            </a:fld>
            <a:endParaRPr lang="en-US" altLang="zh-TW"/>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8" name="Rectangle 3"/>
          <p:cNvSpPr>
            <a:spLocks noGrp="1" noChangeArrowheads="1"/>
          </p:cNvSpPr>
          <p:nvPr>
            <p:ph type="title"/>
          </p:nvPr>
        </p:nvSpPr>
        <p:spPr>
          <a:xfrm>
            <a:off x="1239864" y="325464"/>
            <a:ext cx="7446935" cy="1138212"/>
          </a:xfrm>
          <a:noFill/>
        </p:spPr>
        <p:txBody>
          <a:bodyPr/>
          <a:lstStyle/>
          <a:p>
            <a:pPr eaLnBrk="1" hangingPunct="1"/>
            <a:r>
              <a:rPr lang="en-US" altLang="zh-TW" sz="4000" b="1" dirty="0" smtClean="0">
                <a:solidFill>
                  <a:srgbClr val="C00000"/>
                </a:solidFill>
                <a:latin typeface="新細明體" pitchFamily="18" charset="-120"/>
              </a:rPr>
              <a:t>3-5  </a:t>
            </a:r>
            <a:r>
              <a:rPr lang="zh-TW" altLang="en-US" sz="4000" b="1" dirty="0" smtClean="0">
                <a:solidFill>
                  <a:srgbClr val="C00000"/>
                </a:solidFill>
                <a:latin typeface="新細明體" pitchFamily="18" charset="-120"/>
              </a:rPr>
              <a:t>均衡即最適</a:t>
            </a:r>
          </a:p>
        </p:txBody>
      </p:sp>
      <p:sp>
        <p:nvSpPr>
          <p:cNvPr id="21507" name="Rectangle 2"/>
          <p:cNvSpPr>
            <a:spLocks noGrp="1" noChangeArrowheads="1"/>
          </p:cNvSpPr>
          <p:nvPr>
            <p:ph idx="1"/>
          </p:nvPr>
        </p:nvSpPr>
        <p:spPr>
          <a:xfrm>
            <a:off x="1208868" y="1549831"/>
            <a:ext cx="7474757" cy="4962094"/>
          </a:xfrm>
        </p:spPr>
        <p:txBody>
          <a:bodyPr/>
          <a:lstStyle/>
          <a:p>
            <a:pPr marL="609600" indent="-609600" eaLnBrk="1" hangingPunct="1">
              <a:lnSpc>
                <a:spcPct val="110000"/>
              </a:lnSpc>
            </a:pPr>
            <a:r>
              <a:rPr lang="zh-TW" altLang="en-US" dirty="0" smtClean="0">
                <a:latin typeface="新細明體" pitchFamily="18" charset="-120"/>
              </a:rPr>
              <a:t>一般均衡：</a:t>
            </a:r>
          </a:p>
          <a:p>
            <a:pPr marL="990600" lvl="1" indent="-533400" eaLnBrk="1" hangingPunct="1">
              <a:lnSpc>
                <a:spcPct val="110000"/>
              </a:lnSpc>
              <a:buClr>
                <a:srgbClr val="000099"/>
              </a:buClr>
              <a:buSzTx/>
              <a:buFont typeface="Wingdings" pitchFamily="2" charset="2"/>
              <a:buAutoNum type="arabicParenR"/>
            </a:pPr>
            <a:r>
              <a:rPr lang="zh-TW" altLang="en-US" sz="3200" dirty="0" smtClean="0">
                <a:latin typeface="新細明體" pitchFamily="18" charset="-120"/>
              </a:rPr>
              <a:t>所有的商品、生產因素、中間財的生產都達均衡</a:t>
            </a:r>
          </a:p>
          <a:p>
            <a:pPr marL="990600" lvl="1" indent="-533400" eaLnBrk="1" hangingPunct="1">
              <a:lnSpc>
                <a:spcPct val="110000"/>
              </a:lnSpc>
              <a:buClr>
                <a:srgbClr val="000099"/>
              </a:buClr>
              <a:buSzTx/>
              <a:buFont typeface="Wingdings" pitchFamily="2" charset="2"/>
              <a:buAutoNum type="arabicParenR"/>
            </a:pPr>
            <a:r>
              <a:rPr lang="zh-TW" altLang="en-US" sz="3200" dirty="0" smtClean="0">
                <a:latin typeface="新細明體" pitchFamily="18" charset="-120"/>
              </a:rPr>
              <a:t>各種財貨的價格都達均衡價格</a:t>
            </a:r>
          </a:p>
          <a:p>
            <a:pPr marL="609600" indent="-609600" eaLnBrk="1" hangingPunct="1">
              <a:lnSpc>
                <a:spcPct val="110000"/>
              </a:lnSpc>
            </a:pPr>
            <a:r>
              <a:rPr lang="zh-TW" altLang="en-US" dirty="0" smtClean="0">
                <a:latin typeface="新細明體" pitchFamily="18" charset="-120"/>
              </a:rPr>
              <a:t>一般均衡下的最適境界： </a:t>
            </a:r>
          </a:p>
          <a:p>
            <a:pPr marL="990600" lvl="1" indent="-533400" eaLnBrk="1" hangingPunct="1">
              <a:lnSpc>
                <a:spcPct val="110000"/>
              </a:lnSpc>
              <a:buClr>
                <a:srgbClr val="000099"/>
              </a:buClr>
              <a:buSzTx/>
              <a:buFont typeface="Wingdings" pitchFamily="2" charset="2"/>
              <a:buAutoNum type="arabicParenR"/>
            </a:pPr>
            <a:r>
              <a:rPr lang="zh-TW" altLang="en-US" sz="3200" dirty="0" smtClean="0">
                <a:latin typeface="新細明體" pitchFamily="18" charset="-120"/>
              </a:rPr>
              <a:t>所有的消費者，效用極大 </a:t>
            </a:r>
          </a:p>
          <a:p>
            <a:pPr marL="990600" lvl="1" indent="-533400" eaLnBrk="1" hangingPunct="1">
              <a:lnSpc>
                <a:spcPct val="110000"/>
              </a:lnSpc>
              <a:buClr>
                <a:srgbClr val="000099"/>
              </a:buClr>
              <a:buSzTx/>
              <a:buFont typeface="Wingdings" pitchFamily="2" charset="2"/>
              <a:buAutoNum type="arabicParenR"/>
            </a:pPr>
            <a:r>
              <a:rPr lang="zh-TW" altLang="en-US" sz="3200" dirty="0" smtClean="0">
                <a:latin typeface="新細明體" pitchFamily="18" charset="-120"/>
              </a:rPr>
              <a:t>所有的生產者，利潤極大 </a:t>
            </a:r>
          </a:p>
        </p:txBody>
      </p:sp>
      <p:sp>
        <p:nvSpPr>
          <p:cNvPr id="21506" name="投影片編號版面配置區 4"/>
          <p:cNvSpPr>
            <a:spLocks noGrp="1"/>
          </p:cNvSpPr>
          <p:nvPr>
            <p:ph type="sldNum" sz="quarter" idx="12"/>
          </p:nvPr>
        </p:nvSpPr>
        <p:spPr>
          <a:noFill/>
        </p:spPr>
        <p:txBody>
          <a:bodyPr/>
          <a:lstStyle/>
          <a:p>
            <a:fld id="{71620E2F-51B0-4305-AD6E-C8BB38DD0BAA}" type="slidenum">
              <a:rPr lang="en-US" altLang="zh-TW"/>
              <a:pPr/>
              <a:t>16</a:t>
            </a:fld>
            <a:endParaRPr lang="en-US" altLang="zh-TW"/>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2" name="Rectangle 3"/>
          <p:cNvSpPr>
            <a:spLocks noGrp="1" noChangeArrowheads="1"/>
          </p:cNvSpPr>
          <p:nvPr>
            <p:ph type="title"/>
          </p:nvPr>
        </p:nvSpPr>
        <p:spPr>
          <a:xfrm>
            <a:off x="1317354" y="356461"/>
            <a:ext cx="7493431" cy="1030637"/>
          </a:xfrm>
          <a:noFill/>
        </p:spPr>
        <p:txBody>
          <a:bodyPr/>
          <a:lstStyle/>
          <a:p>
            <a:pPr eaLnBrk="1" hangingPunct="1"/>
            <a:r>
              <a:rPr lang="en-US" altLang="zh-TW" sz="4000" b="1" dirty="0" smtClean="0">
                <a:solidFill>
                  <a:srgbClr val="C00000"/>
                </a:solidFill>
                <a:latin typeface="新細明體" pitchFamily="18" charset="-120"/>
              </a:rPr>
              <a:t>3-6  </a:t>
            </a:r>
            <a:r>
              <a:rPr lang="zh-TW" altLang="en-US" sz="4000" b="1" dirty="0" smtClean="0">
                <a:solidFill>
                  <a:srgbClr val="C00000"/>
                </a:solidFill>
                <a:latin typeface="新細明體" pitchFamily="18" charset="-120"/>
              </a:rPr>
              <a:t>均衡分析的誤區</a:t>
            </a:r>
          </a:p>
        </p:txBody>
      </p:sp>
      <p:sp>
        <p:nvSpPr>
          <p:cNvPr id="22531" name="Rectangle 2"/>
          <p:cNvSpPr>
            <a:spLocks noGrp="1" noChangeArrowheads="1"/>
          </p:cNvSpPr>
          <p:nvPr>
            <p:ph idx="1"/>
          </p:nvPr>
        </p:nvSpPr>
        <p:spPr>
          <a:xfrm>
            <a:off x="1177871" y="1611824"/>
            <a:ext cx="7693079" cy="5096951"/>
          </a:xfrm>
        </p:spPr>
        <p:txBody>
          <a:bodyPr>
            <a:normAutofit fontScale="92500" lnSpcReduction="20000"/>
          </a:bodyPr>
          <a:lstStyle/>
          <a:p>
            <a:pPr marL="609600" indent="-609600" eaLnBrk="1" hangingPunct="1">
              <a:lnSpc>
                <a:spcPct val="120000"/>
              </a:lnSpc>
              <a:buSzTx/>
              <a:buFont typeface="Wingdings" pitchFamily="2" charset="2"/>
              <a:buAutoNum type="arabicParenR"/>
            </a:pPr>
            <a:r>
              <a:rPr lang="zh-TW" altLang="en-US" dirty="0" smtClean="0">
                <a:latin typeface="新細明體" pitchFamily="18" charset="-120"/>
              </a:rPr>
              <a:t>假設分析者擁有消費、生產技術、生產因素的完全知識，朝向</a:t>
            </a:r>
            <a:r>
              <a:rPr lang="zh-TW" altLang="en-US" b="1" dirty="0" smtClean="0">
                <a:latin typeface="新細明體" pitchFamily="18" charset="-120"/>
              </a:rPr>
              <a:t>建構式理性</a:t>
            </a:r>
            <a:r>
              <a:rPr lang="zh-TW" altLang="en-US" dirty="0" smtClean="0">
                <a:latin typeface="新細明體" pitchFamily="18" charset="-120"/>
              </a:rPr>
              <a:t>發展。</a:t>
            </a:r>
          </a:p>
          <a:p>
            <a:pPr marL="609600" indent="-609600" eaLnBrk="1" hangingPunct="1">
              <a:lnSpc>
                <a:spcPct val="120000"/>
              </a:lnSpc>
              <a:buSzTx/>
              <a:buFont typeface="Wingdings" pitchFamily="2" charset="2"/>
              <a:buAutoNum type="arabicParenR"/>
            </a:pPr>
            <a:r>
              <a:rPr lang="zh-TW" altLang="en-US" dirty="0" smtClean="0">
                <a:latin typeface="新細明體" pitchFamily="18" charset="-120"/>
              </a:rPr>
              <a:t>完全競爭成為標竿，實際競爭與其之距離被視為厭惡的程度。 （</a:t>
            </a:r>
            <a:r>
              <a:rPr lang="en-US" altLang="zh-TW" dirty="0" smtClean="0">
                <a:latin typeface="新細明體" pitchFamily="18" charset="-120"/>
              </a:rPr>
              <a:t>Hayek, MC</a:t>
            </a:r>
            <a:r>
              <a:rPr lang="zh-TW" altLang="en-US" dirty="0" smtClean="0">
                <a:latin typeface="新細明體" pitchFamily="18" charset="-120"/>
              </a:rPr>
              <a:t>）</a:t>
            </a:r>
          </a:p>
          <a:p>
            <a:pPr marL="609600" indent="-609600" eaLnBrk="1" hangingPunct="1">
              <a:lnSpc>
                <a:spcPct val="120000"/>
              </a:lnSpc>
              <a:buSzTx/>
              <a:buFont typeface="Wingdings" pitchFamily="2" charset="2"/>
              <a:buAutoNum type="arabicParenR"/>
            </a:pPr>
            <a:r>
              <a:rPr lang="zh-TW" altLang="en-US" dirty="0" smtClean="0">
                <a:latin typeface="新細明體" pitchFamily="18" charset="-120"/>
              </a:rPr>
              <a:t>均衡既是最適，而均衡下廠商的超額利潤為零，導致超額利潤被污名化。</a:t>
            </a:r>
            <a:endParaRPr lang="en-US" altLang="zh-TW" dirty="0" smtClean="0">
              <a:latin typeface="新細明體" pitchFamily="18" charset="-120"/>
            </a:endParaRPr>
          </a:p>
          <a:p>
            <a:pPr marL="609600" indent="-609600">
              <a:lnSpc>
                <a:spcPct val="120000"/>
              </a:lnSpc>
              <a:buSzTx/>
              <a:buFont typeface="Arial" charset="0"/>
              <a:buAutoNum type="arabicParenR" startAt="4"/>
            </a:pPr>
            <a:r>
              <a:rPr lang="zh-TW" altLang="en-US" dirty="0" smtClean="0">
                <a:latin typeface="新細明體" pitchFamily="18" charset="-120"/>
              </a:rPr>
              <a:t>既然均衡即最適，失衡就是</a:t>
            </a:r>
            <a:r>
              <a:rPr lang="zh-TW" altLang="en-US" b="1" dirty="0" smtClean="0">
                <a:latin typeface="新細明體" pitchFamily="18" charset="-120"/>
              </a:rPr>
              <a:t>市場失靈</a:t>
            </a:r>
            <a:r>
              <a:rPr lang="zh-TW" altLang="en-US" dirty="0" smtClean="0">
                <a:latin typeface="新細明體" pitchFamily="18" charset="-120"/>
              </a:rPr>
              <a:t>。市場一旦失靈，就成政府干預的藉口。</a:t>
            </a:r>
            <a:endParaRPr lang="en-US" altLang="zh-TW" dirty="0" smtClean="0">
              <a:latin typeface="新細明體" pitchFamily="18" charset="-120"/>
            </a:endParaRPr>
          </a:p>
          <a:p>
            <a:pPr marL="609600" indent="-609600">
              <a:lnSpc>
                <a:spcPct val="120000"/>
              </a:lnSpc>
              <a:buSzTx/>
              <a:buFont typeface="Arial" charset="0"/>
              <a:buAutoNum type="arabicParenR" startAt="4"/>
            </a:pPr>
            <a:r>
              <a:rPr lang="zh-TW" altLang="en-US" dirty="0" smtClean="0">
                <a:latin typeface="新細明體" pitchFamily="18" charset="-120"/>
              </a:rPr>
              <a:t>即便不乞靈於政府，也會乞靈於各種民間結社與組織。</a:t>
            </a:r>
          </a:p>
        </p:txBody>
      </p:sp>
      <p:sp>
        <p:nvSpPr>
          <p:cNvPr id="22530" name="投影片編號版面配置區 4"/>
          <p:cNvSpPr>
            <a:spLocks noGrp="1"/>
          </p:cNvSpPr>
          <p:nvPr>
            <p:ph type="sldNum" sz="quarter" idx="12"/>
          </p:nvPr>
        </p:nvSpPr>
        <p:spPr>
          <a:noFill/>
        </p:spPr>
        <p:txBody>
          <a:bodyPr/>
          <a:lstStyle/>
          <a:p>
            <a:fld id="{434C2D30-9814-4AEB-910C-265E2129323F}" type="slidenum">
              <a:rPr lang="en-US" altLang="zh-TW"/>
              <a:pPr/>
              <a:t>17</a:t>
            </a:fld>
            <a:endParaRPr lang="en-US" altLang="zh-TW"/>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2"/>
          <p:cNvSpPr>
            <a:spLocks noGrp="1" noChangeArrowheads="1"/>
          </p:cNvSpPr>
          <p:nvPr>
            <p:ph type="title"/>
          </p:nvPr>
        </p:nvSpPr>
        <p:spPr>
          <a:xfrm>
            <a:off x="1224366" y="294468"/>
            <a:ext cx="7462434" cy="960895"/>
          </a:xfrm>
        </p:spPr>
        <p:txBody>
          <a:bodyPr>
            <a:normAutofit/>
          </a:bodyPr>
          <a:lstStyle/>
          <a:p>
            <a:pPr eaLnBrk="1" hangingPunct="1"/>
            <a:r>
              <a:rPr lang="en-US" altLang="zh-TW" sz="4000" b="1" dirty="0" smtClean="0">
                <a:solidFill>
                  <a:srgbClr val="C00000"/>
                </a:solidFill>
                <a:latin typeface="新細明體" pitchFamily="18" charset="-120"/>
              </a:rPr>
              <a:t>3-7  </a:t>
            </a:r>
            <a:r>
              <a:rPr lang="zh-TW" altLang="en-US" sz="4000" b="1" dirty="0" smtClean="0">
                <a:solidFill>
                  <a:srgbClr val="C00000"/>
                </a:solidFill>
                <a:latin typeface="新細明體" pitchFamily="18" charset="-120"/>
              </a:rPr>
              <a:t>均衡分析未能掌握真實市場</a:t>
            </a:r>
          </a:p>
        </p:txBody>
      </p:sp>
      <p:sp>
        <p:nvSpPr>
          <p:cNvPr id="24580" name="Rectangle 3"/>
          <p:cNvSpPr>
            <a:spLocks noGrp="1" noChangeArrowheads="1"/>
          </p:cNvSpPr>
          <p:nvPr>
            <p:ph idx="1"/>
          </p:nvPr>
        </p:nvSpPr>
        <p:spPr>
          <a:xfrm>
            <a:off x="1208867" y="1472339"/>
            <a:ext cx="7709707" cy="4410936"/>
          </a:xfrm>
        </p:spPr>
        <p:txBody>
          <a:bodyPr>
            <a:normAutofit lnSpcReduction="10000"/>
          </a:bodyPr>
          <a:lstStyle/>
          <a:p>
            <a:pPr marL="609600" indent="-609600" eaLnBrk="1" hangingPunct="1">
              <a:lnSpc>
                <a:spcPct val="130000"/>
              </a:lnSpc>
              <a:buClr>
                <a:schemeClr val="tx1"/>
              </a:buClr>
              <a:buSzTx/>
              <a:buFont typeface="Wingdings" pitchFamily="2" charset="2"/>
              <a:buAutoNum type="arabicParenR"/>
            </a:pPr>
            <a:r>
              <a:rPr lang="zh-TW" altLang="en-US" dirty="0" smtClean="0">
                <a:latin typeface="新細明體" pitchFamily="18" charset="-120"/>
              </a:rPr>
              <a:t>不論是完全競爭或壟斷，利潤都失去</a:t>
            </a:r>
            <a:r>
              <a:rPr lang="zh-TW" altLang="en-US" dirty="0" smtClean="0">
                <a:solidFill>
                  <a:schemeClr val="tx2"/>
                </a:solidFill>
                <a:latin typeface="新細明體" pitchFamily="18" charset="-120"/>
              </a:rPr>
              <a:t>推動市場發展的驅力。</a:t>
            </a:r>
          </a:p>
          <a:p>
            <a:pPr marL="609600" indent="-609600" eaLnBrk="1" hangingPunct="1">
              <a:lnSpc>
                <a:spcPct val="120000"/>
              </a:lnSpc>
              <a:buClr>
                <a:schemeClr val="tx1"/>
              </a:buClr>
              <a:buSzTx/>
              <a:buFont typeface="Wingdings" pitchFamily="2" charset="2"/>
              <a:buAutoNum type="arabicParenR"/>
            </a:pPr>
            <a:r>
              <a:rPr lang="zh-TW" altLang="en-US" dirty="0" smtClean="0">
                <a:solidFill>
                  <a:schemeClr val="tx2"/>
                </a:solidFill>
                <a:latin typeface="新細明體" pitchFamily="18" charset="-120"/>
              </a:rPr>
              <a:t>假設商品同質或性質已知，限制了競爭的範圍。（</a:t>
            </a:r>
            <a:r>
              <a:rPr lang="en-US" altLang="zh-TW" dirty="0" smtClean="0">
                <a:solidFill>
                  <a:schemeClr val="tx2"/>
                </a:solidFill>
                <a:latin typeface="新細明體" pitchFamily="18" charset="-120"/>
              </a:rPr>
              <a:t>S. Jobs </a:t>
            </a:r>
            <a:r>
              <a:rPr lang="zh-TW" altLang="en-US" dirty="0" smtClean="0">
                <a:solidFill>
                  <a:schemeClr val="tx2"/>
                </a:solidFill>
                <a:latin typeface="新細明體" pitchFamily="18" charset="-120"/>
              </a:rPr>
              <a:t>的十誡之一：不信民調）</a:t>
            </a:r>
          </a:p>
          <a:p>
            <a:pPr marL="609600" indent="-609600" eaLnBrk="1" hangingPunct="1">
              <a:lnSpc>
                <a:spcPct val="120000"/>
              </a:lnSpc>
              <a:buClr>
                <a:schemeClr val="tx1"/>
              </a:buClr>
              <a:buSzTx/>
              <a:buFont typeface="Wingdings" pitchFamily="2" charset="2"/>
              <a:buAutoNum type="arabicParenR"/>
            </a:pPr>
            <a:r>
              <a:rPr lang="zh-TW" altLang="en-US" dirty="0" smtClean="0">
                <a:latin typeface="新細明體" pitchFamily="18" charset="-120"/>
              </a:rPr>
              <a:t>預設了現有知識的充分利用，也排斥了新知識的發現與創新。</a:t>
            </a:r>
          </a:p>
        </p:txBody>
      </p:sp>
      <p:sp>
        <p:nvSpPr>
          <p:cNvPr id="24578" name="投影片編號版面配置區 4"/>
          <p:cNvSpPr>
            <a:spLocks noGrp="1"/>
          </p:cNvSpPr>
          <p:nvPr>
            <p:ph type="sldNum" sz="quarter" idx="12"/>
          </p:nvPr>
        </p:nvSpPr>
        <p:spPr>
          <a:noFill/>
        </p:spPr>
        <p:txBody>
          <a:bodyPr/>
          <a:lstStyle/>
          <a:p>
            <a:fld id="{45F06568-E35B-4A8D-9473-89F6EB6E440D}" type="slidenum">
              <a:rPr lang="en-US" altLang="zh-TW"/>
              <a:pPr/>
              <a:t>18</a:t>
            </a:fld>
            <a:endParaRPr lang="en-US" altLang="zh-TW"/>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4" name="Rectangle 3"/>
          <p:cNvSpPr>
            <a:spLocks noGrp="1" noChangeArrowheads="1"/>
          </p:cNvSpPr>
          <p:nvPr>
            <p:ph type="title"/>
          </p:nvPr>
        </p:nvSpPr>
        <p:spPr>
          <a:xfrm>
            <a:off x="1255362" y="309966"/>
            <a:ext cx="7431437" cy="1061634"/>
          </a:xfrm>
          <a:noFill/>
        </p:spPr>
        <p:txBody>
          <a:bodyPr/>
          <a:lstStyle/>
          <a:p>
            <a:pPr eaLnBrk="1" hangingPunct="1"/>
            <a:r>
              <a:rPr lang="en-US" altLang="zh-TW" sz="4000" b="1" dirty="0" smtClean="0">
                <a:solidFill>
                  <a:srgbClr val="C00000"/>
                </a:solidFill>
                <a:latin typeface="新細明體" pitchFamily="18" charset="-120"/>
              </a:rPr>
              <a:t>3-8  </a:t>
            </a:r>
            <a:r>
              <a:rPr lang="zh-TW" altLang="en-US" sz="4000" b="1" dirty="0" smtClean="0">
                <a:solidFill>
                  <a:srgbClr val="C00000"/>
                </a:solidFill>
                <a:latin typeface="新細明體" pitchFamily="18" charset="-120"/>
              </a:rPr>
              <a:t>均衡分析遺漏的市場要項</a:t>
            </a:r>
          </a:p>
        </p:txBody>
      </p:sp>
      <p:sp>
        <p:nvSpPr>
          <p:cNvPr id="25603" name="Rectangle 2"/>
          <p:cNvSpPr>
            <a:spLocks noGrp="1" noChangeArrowheads="1"/>
          </p:cNvSpPr>
          <p:nvPr>
            <p:ph idx="1"/>
          </p:nvPr>
        </p:nvSpPr>
        <p:spPr>
          <a:xfrm>
            <a:off x="1379349" y="1487837"/>
            <a:ext cx="7051864" cy="4833588"/>
          </a:xfrm>
        </p:spPr>
        <p:txBody>
          <a:bodyPr/>
          <a:lstStyle/>
          <a:p>
            <a:pPr marL="609600" indent="-609600" eaLnBrk="1" hangingPunct="1">
              <a:buSzTx/>
              <a:buFont typeface="Wingdings" pitchFamily="2" charset="2"/>
              <a:buAutoNum type="arabicParenR"/>
            </a:pPr>
            <a:r>
              <a:rPr lang="zh-TW" altLang="en-US" dirty="0" smtClean="0">
                <a:latin typeface="新細明體" pitchFamily="18" charset="-120"/>
              </a:rPr>
              <a:t>異質商品，是競爭的主要內容</a:t>
            </a:r>
          </a:p>
          <a:p>
            <a:pPr marL="990600" lvl="1" indent="-533400" eaLnBrk="1" hangingPunct="1">
              <a:buSzTx/>
              <a:buFont typeface="Wingdings" pitchFamily="2" charset="2"/>
              <a:buChar char="n"/>
            </a:pPr>
            <a:r>
              <a:rPr lang="zh-TW" altLang="en-US" sz="3200" dirty="0" smtClean="0">
                <a:latin typeface="新細明體" pitchFamily="18" charset="-120"/>
              </a:rPr>
              <a:t>人的主觀需要</a:t>
            </a:r>
          </a:p>
          <a:p>
            <a:pPr marL="609600" indent="-609600" eaLnBrk="1" hangingPunct="1">
              <a:buSzTx/>
              <a:buFont typeface="Wingdings" pitchFamily="2" charset="2"/>
              <a:buAutoNum type="arabicParenR"/>
            </a:pPr>
            <a:r>
              <a:rPr lang="zh-TW" altLang="en-US" dirty="0" smtClean="0">
                <a:latin typeface="新細明體" pitchFamily="18" charset="-120"/>
              </a:rPr>
              <a:t>企業家（精神），是競爭的主要動力</a:t>
            </a:r>
          </a:p>
          <a:p>
            <a:pPr marL="990600" lvl="1" indent="-533400" eaLnBrk="1" hangingPunct="1">
              <a:buSzTx/>
              <a:buFont typeface="Wingdings" pitchFamily="2" charset="2"/>
              <a:buChar char="n"/>
            </a:pPr>
            <a:r>
              <a:rPr lang="zh-TW" altLang="en-US" sz="3200" dirty="0" smtClean="0">
                <a:latin typeface="新細明體" pitchFamily="18" charset="-120"/>
              </a:rPr>
              <a:t>人的行動</a:t>
            </a:r>
          </a:p>
          <a:p>
            <a:pPr marL="609600" indent="-609600" eaLnBrk="1" hangingPunct="1">
              <a:buSzTx/>
              <a:buFont typeface="Wingdings" pitchFamily="2" charset="2"/>
              <a:buAutoNum type="arabicParenR"/>
            </a:pPr>
            <a:r>
              <a:rPr lang="zh-TW" altLang="en-US" dirty="0" smtClean="0">
                <a:latin typeface="新細明體" pitchFamily="18" charset="-120"/>
              </a:rPr>
              <a:t>超額利潤，是競爭的主要誘因</a:t>
            </a:r>
            <a:endParaRPr lang="zh-TW" altLang="en-US" sz="3600" dirty="0" smtClean="0">
              <a:latin typeface="新細明體" pitchFamily="18" charset="-120"/>
            </a:endParaRPr>
          </a:p>
        </p:txBody>
      </p:sp>
      <p:sp>
        <p:nvSpPr>
          <p:cNvPr id="25602" name="投影片編號版面配置區 4"/>
          <p:cNvSpPr>
            <a:spLocks noGrp="1"/>
          </p:cNvSpPr>
          <p:nvPr>
            <p:ph type="sldNum" sz="quarter" idx="12"/>
          </p:nvPr>
        </p:nvSpPr>
        <p:spPr>
          <a:noFill/>
        </p:spPr>
        <p:txBody>
          <a:bodyPr/>
          <a:lstStyle/>
          <a:p>
            <a:fld id="{48462AA7-8A14-4FFB-BEF6-EBB667A797B5}" type="slidenum">
              <a:rPr lang="en-US" altLang="zh-TW"/>
              <a:pPr/>
              <a:t>19</a:t>
            </a:fld>
            <a:endParaRPr lang="en-US" altLang="zh-TW"/>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2438907" y="616542"/>
            <a:ext cx="6400800" cy="5458794"/>
          </a:xfrm>
        </p:spPr>
        <p:txBody>
          <a:bodyPr>
            <a:noAutofit/>
          </a:bodyPr>
          <a:lstStyle/>
          <a:p>
            <a:pPr>
              <a:lnSpc>
                <a:spcPct val="150000"/>
              </a:lnSpc>
            </a:pPr>
            <a:r>
              <a:rPr lang="zh-TW" altLang="en-US" dirty="0" smtClean="0">
                <a:solidFill>
                  <a:srgbClr val="800080"/>
                </a:solidFill>
              </a:rPr>
              <a:t>章節內容</a:t>
            </a:r>
            <a:r>
              <a:rPr lang="en-US" altLang="zh-TW" dirty="0" smtClean="0"/>
              <a:t/>
            </a:r>
            <a:br>
              <a:rPr lang="en-US" altLang="zh-TW" dirty="0" smtClean="0"/>
            </a:br>
            <a:r>
              <a:rPr lang="en-US" altLang="zh-TW" sz="2400" dirty="0" smtClean="0">
                <a:solidFill>
                  <a:schemeClr val="tx1"/>
                </a:solidFill>
                <a:effectLst>
                  <a:outerShdw blurRad="38100" dist="38100" dir="2700000" algn="tl">
                    <a:srgbClr val="000000">
                      <a:alpha val="43137"/>
                    </a:srgbClr>
                  </a:outerShdw>
                </a:effectLst>
                <a:latin typeface="+mn-lt"/>
              </a:rPr>
              <a:t>1.  </a:t>
            </a:r>
            <a:r>
              <a:rPr lang="zh-TW" altLang="en-US" sz="2400" dirty="0" smtClean="0">
                <a:solidFill>
                  <a:schemeClr val="tx1"/>
                </a:solidFill>
                <a:effectLst>
                  <a:outerShdw blurRad="38100" dist="38100" dir="2700000" algn="tl">
                    <a:srgbClr val="000000">
                      <a:alpha val="43137"/>
                    </a:srgbClr>
                  </a:outerShdw>
                </a:effectLst>
                <a:latin typeface="+mn-lt"/>
              </a:rPr>
              <a:t>經濟學堅守的前提</a:t>
            </a:r>
            <a:r>
              <a:rPr lang="en-US" altLang="zh-TW" sz="2400" dirty="0" smtClean="0">
                <a:solidFill>
                  <a:schemeClr val="tx1"/>
                </a:solidFill>
                <a:effectLst>
                  <a:outerShdw blurRad="38100" dist="38100" dir="2700000" algn="tl">
                    <a:srgbClr val="000000">
                      <a:alpha val="43137"/>
                    </a:srgbClr>
                  </a:outerShdw>
                </a:effectLst>
                <a:latin typeface="+mn-lt"/>
              </a:rPr>
              <a:t/>
            </a:r>
            <a:br>
              <a:rPr lang="en-US" altLang="zh-TW" sz="2400" dirty="0" smtClean="0">
                <a:solidFill>
                  <a:schemeClr val="tx1"/>
                </a:solidFill>
                <a:effectLst>
                  <a:outerShdw blurRad="38100" dist="38100" dir="2700000" algn="tl">
                    <a:srgbClr val="000000">
                      <a:alpha val="43137"/>
                    </a:srgbClr>
                  </a:outerShdw>
                </a:effectLst>
                <a:latin typeface="+mn-lt"/>
              </a:rPr>
            </a:br>
            <a:r>
              <a:rPr lang="en-US" altLang="zh-TW" sz="2400" dirty="0" smtClean="0">
                <a:solidFill>
                  <a:schemeClr val="tx1"/>
                </a:solidFill>
                <a:effectLst>
                  <a:outerShdw blurRad="38100" dist="38100" dir="2700000" algn="tl">
                    <a:srgbClr val="000000">
                      <a:alpha val="43137"/>
                    </a:srgbClr>
                  </a:outerShdw>
                </a:effectLst>
                <a:latin typeface="+mn-lt"/>
              </a:rPr>
              <a:t>2.  </a:t>
            </a:r>
            <a:r>
              <a:rPr lang="zh-TW" altLang="en-US" sz="2400" dirty="0" smtClean="0">
                <a:solidFill>
                  <a:schemeClr val="tx1"/>
                </a:solidFill>
                <a:effectLst>
                  <a:outerShdw blurRad="38100" dist="38100" dir="2700000" algn="tl">
                    <a:srgbClr val="000000">
                      <a:alpha val="43137"/>
                    </a:srgbClr>
                  </a:outerShdw>
                </a:effectLst>
                <a:latin typeface="+mn-lt"/>
              </a:rPr>
              <a:t>市場的意義</a:t>
            </a:r>
            <a:br>
              <a:rPr lang="zh-TW" altLang="en-US" sz="2400" dirty="0" smtClean="0">
                <a:solidFill>
                  <a:schemeClr val="tx1"/>
                </a:solidFill>
                <a:effectLst>
                  <a:outerShdw blurRad="38100" dist="38100" dir="2700000" algn="tl">
                    <a:srgbClr val="000000">
                      <a:alpha val="43137"/>
                    </a:srgbClr>
                  </a:outerShdw>
                </a:effectLst>
                <a:latin typeface="+mn-lt"/>
              </a:rPr>
            </a:br>
            <a:r>
              <a:rPr lang="en-US" altLang="zh-TW" sz="2400" dirty="0" smtClean="0">
                <a:solidFill>
                  <a:schemeClr val="tx1"/>
                </a:solidFill>
                <a:effectLst>
                  <a:outerShdw blurRad="38100" dist="38100" dir="2700000" algn="tl">
                    <a:srgbClr val="000000">
                      <a:alpha val="43137"/>
                    </a:srgbClr>
                  </a:outerShdw>
                </a:effectLst>
                <a:latin typeface="+mn-lt"/>
              </a:rPr>
              <a:t>3.  </a:t>
            </a:r>
            <a:r>
              <a:rPr lang="zh-TW" altLang="en-US" sz="2400" dirty="0" smtClean="0">
                <a:solidFill>
                  <a:schemeClr val="tx1"/>
                </a:solidFill>
                <a:effectLst>
                  <a:outerShdw blurRad="38100" dist="38100" dir="2700000" algn="tl">
                    <a:srgbClr val="000000">
                      <a:alpha val="43137"/>
                    </a:srgbClr>
                  </a:outerShdw>
                </a:effectLst>
                <a:latin typeface="+mn-lt"/>
              </a:rPr>
              <a:t>新古典學派的均衡分析</a:t>
            </a:r>
            <a:br>
              <a:rPr lang="zh-TW" altLang="en-US" sz="2400" dirty="0" smtClean="0">
                <a:solidFill>
                  <a:schemeClr val="tx1"/>
                </a:solidFill>
                <a:effectLst>
                  <a:outerShdw blurRad="38100" dist="38100" dir="2700000" algn="tl">
                    <a:srgbClr val="000000">
                      <a:alpha val="43137"/>
                    </a:srgbClr>
                  </a:outerShdw>
                </a:effectLst>
                <a:latin typeface="+mn-lt"/>
              </a:rPr>
            </a:br>
            <a:r>
              <a:rPr lang="en-US" altLang="zh-TW" sz="2400" dirty="0" smtClean="0">
                <a:solidFill>
                  <a:schemeClr val="tx1"/>
                </a:solidFill>
                <a:effectLst>
                  <a:outerShdw blurRad="38100" dist="38100" dir="2700000" algn="tl">
                    <a:srgbClr val="000000">
                      <a:alpha val="43137"/>
                    </a:srgbClr>
                  </a:outerShdw>
                </a:effectLst>
                <a:latin typeface="+mn-lt"/>
              </a:rPr>
              <a:t>4.  </a:t>
            </a:r>
            <a:r>
              <a:rPr lang="zh-TW" altLang="en-US" sz="2400" dirty="0" smtClean="0">
                <a:solidFill>
                  <a:schemeClr val="tx1"/>
                </a:solidFill>
                <a:effectLst>
                  <a:outerShdw blurRad="38100" dist="38100" dir="2700000" algn="tl">
                    <a:srgbClr val="000000">
                      <a:alpha val="43137"/>
                    </a:srgbClr>
                  </a:outerShdw>
                </a:effectLst>
                <a:latin typeface="+mn-lt"/>
              </a:rPr>
              <a:t>市場競爭的機能</a:t>
            </a:r>
            <a:br>
              <a:rPr lang="zh-TW" altLang="en-US" sz="2400" dirty="0" smtClean="0">
                <a:solidFill>
                  <a:schemeClr val="tx1"/>
                </a:solidFill>
                <a:effectLst>
                  <a:outerShdw blurRad="38100" dist="38100" dir="2700000" algn="tl">
                    <a:srgbClr val="000000">
                      <a:alpha val="43137"/>
                    </a:srgbClr>
                  </a:outerShdw>
                </a:effectLst>
                <a:latin typeface="+mn-lt"/>
              </a:rPr>
            </a:br>
            <a:r>
              <a:rPr lang="en-US" altLang="zh-TW" sz="2400" dirty="0" smtClean="0">
                <a:solidFill>
                  <a:schemeClr val="tx1"/>
                </a:solidFill>
                <a:effectLst>
                  <a:outerShdw blurRad="38100" dist="38100" dir="2700000" algn="tl">
                    <a:srgbClr val="000000">
                      <a:alpha val="43137"/>
                    </a:srgbClr>
                  </a:outerShdw>
                </a:effectLst>
                <a:latin typeface="+mn-lt"/>
                <a:ea typeface="細明體" pitchFamily="49" charset="-120"/>
              </a:rPr>
              <a:t>5.  </a:t>
            </a:r>
            <a:r>
              <a:rPr lang="zh-TW" altLang="en-US" sz="2400" dirty="0" smtClean="0">
                <a:solidFill>
                  <a:schemeClr val="tx1"/>
                </a:solidFill>
                <a:effectLst>
                  <a:outerShdw blurRad="38100" dist="38100" dir="2700000" algn="tl">
                    <a:srgbClr val="000000">
                      <a:alpha val="43137"/>
                    </a:srgbClr>
                  </a:outerShdw>
                </a:effectLst>
                <a:latin typeface="+mn-lt"/>
                <a:ea typeface="細明體" pitchFamily="49" charset="-120"/>
              </a:rPr>
              <a:t>壟斷</a:t>
            </a:r>
            <a:r>
              <a:rPr lang="en-US" altLang="zh-TW" sz="2400" dirty="0" smtClean="0">
                <a:solidFill>
                  <a:schemeClr val="tx1"/>
                </a:solidFill>
                <a:effectLst>
                  <a:outerShdw blurRad="38100" dist="38100" dir="2700000" algn="tl">
                    <a:srgbClr val="000000">
                      <a:alpha val="43137"/>
                    </a:srgbClr>
                  </a:outerShdw>
                </a:effectLst>
                <a:latin typeface="+mn-lt"/>
                <a:ea typeface="細明體" pitchFamily="49" charset="-120"/>
              </a:rPr>
              <a:t/>
            </a:r>
            <a:br>
              <a:rPr lang="en-US" altLang="zh-TW" sz="2400" dirty="0" smtClean="0">
                <a:solidFill>
                  <a:schemeClr val="tx1"/>
                </a:solidFill>
                <a:effectLst>
                  <a:outerShdw blurRad="38100" dist="38100" dir="2700000" algn="tl">
                    <a:srgbClr val="000000">
                      <a:alpha val="43137"/>
                    </a:srgbClr>
                  </a:outerShdw>
                </a:effectLst>
                <a:latin typeface="+mn-lt"/>
                <a:ea typeface="細明體" pitchFamily="49" charset="-120"/>
              </a:rPr>
            </a:br>
            <a:r>
              <a:rPr lang="en-US" altLang="zh-TW" sz="2400" dirty="0" smtClean="0">
                <a:solidFill>
                  <a:schemeClr val="tx1"/>
                </a:solidFill>
                <a:effectLst>
                  <a:outerShdw blurRad="38100" dist="38100" dir="2700000" algn="tl">
                    <a:srgbClr val="000000">
                      <a:alpha val="43137"/>
                    </a:srgbClr>
                  </a:outerShdw>
                </a:effectLst>
                <a:latin typeface="+mn-lt"/>
              </a:rPr>
              <a:t>6.  </a:t>
            </a:r>
            <a:r>
              <a:rPr lang="zh-TW" altLang="en-US" sz="2400" dirty="0" smtClean="0">
                <a:solidFill>
                  <a:schemeClr val="tx1"/>
                </a:solidFill>
                <a:effectLst>
                  <a:outerShdw blurRad="38100" dist="38100" dir="2700000" algn="tl">
                    <a:srgbClr val="000000">
                      <a:alpha val="43137"/>
                    </a:srgbClr>
                  </a:outerShdw>
                </a:effectLst>
                <a:latin typeface="+mn-lt"/>
              </a:rPr>
              <a:t>自由市場的條件</a:t>
            </a:r>
            <a:r>
              <a:rPr lang="en-US" altLang="zh-TW" sz="2400" dirty="0" smtClean="0">
                <a:solidFill>
                  <a:schemeClr val="tx1"/>
                </a:solidFill>
                <a:effectLst>
                  <a:outerShdw blurRad="38100" dist="38100" dir="2700000" algn="tl">
                    <a:srgbClr val="000000">
                      <a:alpha val="43137"/>
                    </a:srgbClr>
                  </a:outerShdw>
                </a:effectLst>
                <a:latin typeface="+mn-lt"/>
                <a:ea typeface="細明體" pitchFamily="49" charset="-120"/>
              </a:rPr>
              <a:t/>
            </a:r>
            <a:br>
              <a:rPr lang="en-US" altLang="zh-TW" sz="2400" dirty="0" smtClean="0">
                <a:solidFill>
                  <a:schemeClr val="tx1"/>
                </a:solidFill>
                <a:effectLst>
                  <a:outerShdw blurRad="38100" dist="38100" dir="2700000" algn="tl">
                    <a:srgbClr val="000000">
                      <a:alpha val="43137"/>
                    </a:srgbClr>
                  </a:outerShdw>
                </a:effectLst>
                <a:latin typeface="+mn-lt"/>
                <a:ea typeface="細明體" pitchFamily="49" charset="-120"/>
              </a:rPr>
            </a:br>
            <a:r>
              <a:rPr lang="en-US" altLang="zh-TW" sz="2400" dirty="0" smtClean="0">
                <a:solidFill>
                  <a:schemeClr val="tx1"/>
                </a:solidFill>
                <a:effectLst>
                  <a:outerShdw blurRad="38100" dist="38100" dir="2700000" algn="tl">
                    <a:srgbClr val="000000">
                      <a:alpha val="43137"/>
                    </a:srgbClr>
                  </a:outerShdw>
                </a:effectLst>
                <a:latin typeface="+mn-lt"/>
              </a:rPr>
              <a:t>7.  </a:t>
            </a:r>
            <a:r>
              <a:rPr lang="zh-TW" altLang="en-US" sz="2400" dirty="0" smtClean="0">
                <a:solidFill>
                  <a:schemeClr val="tx1"/>
                </a:solidFill>
                <a:effectLst>
                  <a:outerShdw blurRad="38100" dist="38100" dir="2700000" algn="tl">
                    <a:srgbClr val="000000">
                      <a:alpha val="43137"/>
                    </a:srgbClr>
                  </a:outerShdw>
                </a:effectLst>
                <a:latin typeface="+mn-lt"/>
              </a:rPr>
              <a:t>原典閱讀：</a:t>
            </a:r>
            <a:r>
              <a:rPr lang="en-US" altLang="zh-TW" sz="2400" dirty="0" smtClean="0">
                <a:solidFill>
                  <a:schemeClr val="tx1"/>
                </a:solidFill>
                <a:effectLst>
                  <a:outerShdw blurRad="38100" dist="38100" dir="2700000" algn="tl">
                    <a:srgbClr val="000000">
                      <a:alpha val="43137"/>
                    </a:srgbClr>
                  </a:outerShdw>
                </a:effectLst>
                <a:latin typeface="+mn-lt"/>
              </a:rPr>
              <a:t>Hayek on Competition</a:t>
            </a:r>
            <a:r>
              <a:rPr lang="zh-TW" altLang="en-US" sz="2400" dirty="0" smtClean="0">
                <a:solidFill>
                  <a:schemeClr val="tx1"/>
                </a:solidFill>
                <a:effectLst>
                  <a:outerShdw blurRad="38100" dist="38100" dir="2700000" algn="tl">
                    <a:srgbClr val="000000">
                      <a:alpha val="43137"/>
                    </a:srgbClr>
                  </a:outerShdw>
                </a:effectLst>
                <a:latin typeface="+mn-lt"/>
              </a:rPr>
              <a:t/>
            </a:r>
            <a:br>
              <a:rPr lang="zh-TW" altLang="en-US" sz="2400" dirty="0" smtClean="0">
                <a:solidFill>
                  <a:schemeClr val="tx1"/>
                </a:solidFill>
                <a:effectLst>
                  <a:outerShdw blurRad="38100" dist="38100" dir="2700000" algn="tl">
                    <a:srgbClr val="000000">
                      <a:alpha val="43137"/>
                    </a:srgbClr>
                  </a:outerShdw>
                </a:effectLst>
                <a:latin typeface="+mn-lt"/>
              </a:rPr>
            </a:br>
            <a:r>
              <a:rPr lang="en-US" altLang="zh-TW" sz="2400" dirty="0" smtClean="0">
                <a:solidFill>
                  <a:schemeClr val="tx1"/>
                </a:solidFill>
                <a:effectLst>
                  <a:outerShdw blurRad="38100" dist="38100" dir="2700000" algn="tl">
                    <a:srgbClr val="000000">
                      <a:alpha val="43137"/>
                    </a:srgbClr>
                  </a:outerShdw>
                </a:effectLst>
                <a:latin typeface="+mn-lt"/>
              </a:rPr>
              <a:t>8.  </a:t>
            </a:r>
            <a:r>
              <a:rPr lang="zh-TW" altLang="en-US" sz="2400" dirty="0" smtClean="0">
                <a:solidFill>
                  <a:schemeClr val="tx1"/>
                </a:solidFill>
                <a:effectLst>
                  <a:outerShdw blurRad="38100" dist="38100" dir="2700000" algn="tl">
                    <a:srgbClr val="000000">
                      <a:alpha val="43137"/>
                    </a:srgbClr>
                  </a:outerShdw>
                </a:effectLst>
                <a:latin typeface="+mn-lt"/>
              </a:rPr>
              <a:t>奧派競爭的簡單圖解</a:t>
            </a:r>
            <a:endParaRPr lang="zh-TW" altLang="en-US" sz="2400" dirty="0">
              <a:solidFill>
                <a:schemeClr val="tx1"/>
              </a:solidFill>
              <a:effectLst>
                <a:outerShdw blurRad="38100" dist="38100" dir="2700000" algn="tl">
                  <a:srgbClr val="000000">
                    <a:alpha val="43137"/>
                  </a:srgbClr>
                </a:outerShdw>
              </a:effectLst>
              <a:latin typeface="+mn-lt"/>
            </a:endParaRPr>
          </a:p>
        </p:txBody>
      </p:sp>
      <p:sp>
        <p:nvSpPr>
          <p:cNvPr id="4" name="投影片編號版面配置區 3"/>
          <p:cNvSpPr>
            <a:spLocks noGrp="1"/>
          </p:cNvSpPr>
          <p:nvPr>
            <p:ph type="sldNum" sz="quarter" idx="12"/>
          </p:nvPr>
        </p:nvSpPr>
        <p:spPr/>
        <p:txBody>
          <a:bodyPr/>
          <a:lstStyle/>
          <a:p>
            <a:pPr>
              <a:defRPr/>
            </a:pPr>
            <a:fld id="{34EE0C65-4B30-4853-A925-E342A255D0DA}" type="slidenum">
              <a:rPr lang="en-US" altLang="zh-TW" smtClean="0"/>
              <a:pPr>
                <a:defRPr/>
              </a:pPr>
              <a:t>2</a:t>
            </a:fld>
            <a:endParaRPr lang="en-US" altLang="zh-TW"/>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2"/>
          <p:cNvSpPr>
            <a:spLocks noGrp="1" noChangeArrowheads="1"/>
          </p:cNvSpPr>
          <p:nvPr>
            <p:ph type="title"/>
          </p:nvPr>
        </p:nvSpPr>
        <p:spPr>
          <a:xfrm>
            <a:off x="1379349" y="294468"/>
            <a:ext cx="7318564" cy="1262870"/>
          </a:xfrm>
        </p:spPr>
        <p:txBody>
          <a:bodyPr/>
          <a:lstStyle/>
          <a:p>
            <a:pPr eaLnBrk="1" hangingPunct="1"/>
            <a:r>
              <a:rPr lang="en-US" altLang="zh-TW" sz="4000" b="1" dirty="0" smtClean="0">
                <a:solidFill>
                  <a:schemeClr val="tx1"/>
                </a:solidFill>
                <a:latin typeface="新細明體" pitchFamily="18" charset="-120"/>
              </a:rPr>
              <a:t>4.  </a:t>
            </a:r>
            <a:r>
              <a:rPr lang="zh-TW" altLang="en-US" sz="4000" b="1" dirty="0" smtClean="0">
                <a:solidFill>
                  <a:schemeClr val="tx1"/>
                </a:solidFill>
                <a:latin typeface="新細明體" pitchFamily="18" charset="-120"/>
              </a:rPr>
              <a:t>市場競爭的機能</a:t>
            </a:r>
          </a:p>
        </p:txBody>
      </p:sp>
      <p:sp>
        <p:nvSpPr>
          <p:cNvPr id="198659" name="Rectangle 3"/>
          <p:cNvSpPr>
            <a:spLocks noGrp="1" noChangeArrowheads="1"/>
          </p:cNvSpPr>
          <p:nvPr>
            <p:ph idx="1"/>
          </p:nvPr>
        </p:nvSpPr>
        <p:spPr>
          <a:xfrm>
            <a:off x="1472338" y="1627322"/>
            <a:ext cx="7114449" cy="4476616"/>
          </a:xfrm>
        </p:spPr>
        <p:txBody>
          <a:bodyPr/>
          <a:lstStyle/>
          <a:p>
            <a:pPr marL="609600" indent="-609600" eaLnBrk="1" hangingPunct="1">
              <a:lnSpc>
                <a:spcPct val="110000"/>
              </a:lnSpc>
              <a:buClr>
                <a:srgbClr val="000099"/>
              </a:buClr>
              <a:buSzTx/>
              <a:buFont typeface="+mj-lt"/>
              <a:buAutoNum type="arabicPeriod"/>
              <a:defRPr/>
            </a:pPr>
            <a:r>
              <a:rPr lang="zh-TW" altLang="en-US" dirty="0" smtClean="0">
                <a:latin typeface="新細明體" pitchFamily="18" charset="-120"/>
              </a:rPr>
              <a:t>新古典學派：</a:t>
            </a:r>
          </a:p>
          <a:p>
            <a:pPr marL="990600" lvl="1" indent="-533400" eaLnBrk="1" hangingPunct="1">
              <a:lnSpc>
                <a:spcPct val="110000"/>
              </a:lnSpc>
              <a:buClr>
                <a:srgbClr val="000099"/>
              </a:buClr>
              <a:buSzTx/>
              <a:buFont typeface="Wingdings" pitchFamily="2" charset="2"/>
              <a:buChar char="n"/>
              <a:defRPr/>
            </a:pPr>
            <a:r>
              <a:rPr lang="zh-TW" altLang="en-US" sz="3200" dirty="0" smtClean="0">
                <a:latin typeface="新細明體" pitchFamily="18" charset="-120"/>
              </a:rPr>
              <a:t>價格決定與價格機制的效率</a:t>
            </a:r>
            <a:r>
              <a:rPr lang="zh-TW" altLang="en-US" sz="3200" dirty="0" smtClean="0">
                <a:solidFill>
                  <a:srgbClr val="990033"/>
                </a:solidFill>
                <a:latin typeface="新細明體" pitchFamily="18" charset="-120"/>
              </a:rPr>
              <a:t>。</a:t>
            </a:r>
            <a:endParaRPr lang="en-US" altLang="zh-TW" sz="3200" dirty="0" smtClean="0">
              <a:latin typeface="新細明體" pitchFamily="18" charset="-120"/>
            </a:endParaRPr>
          </a:p>
          <a:p>
            <a:pPr marL="800100" indent="-742950" eaLnBrk="1" hangingPunct="1">
              <a:lnSpc>
                <a:spcPct val="110000"/>
              </a:lnSpc>
              <a:buClr>
                <a:srgbClr val="000099"/>
              </a:buClr>
              <a:buSzTx/>
              <a:buFont typeface="+mj-lt"/>
              <a:buAutoNum type="arabicPeriod"/>
              <a:defRPr/>
            </a:pPr>
            <a:r>
              <a:rPr lang="zh-TW" altLang="en-US" dirty="0" smtClean="0">
                <a:latin typeface="新細明體" pitchFamily="18" charset="-120"/>
              </a:rPr>
              <a:t>新制度學派：</a:t>
            </a:r>
            <a:endParaRPr lang="en-US" altLang="zh-TW" dirty="0" smtClean="0">
              <a:latin typeface="新細明體" pitchFamily="18" charset="-120"/>
            </a:endParaRPr>
          </a:p>
          <a:p>
            <a:pPr marL="1200150" lvl="1" indent="-742950" eaLnBrk="1" hangingPunct="1">
              <a:lnSpc>
                <a:spcPct val="110000"/>
              </a:lnSpc>
              <a:buClr>
                <a:srgbClr val="000099"/>
              </a:buClr>
              <a:buSzTx/>
              <a:defRPr/>
            </a:pPr>
            <a:r>
              <a:rPr lang="zh-TW" altLang="en-US" sz="3200" dirty="0" smtClean="0">
                <a:latin typeface="新細明體" pitchFamily="18" charset="-120"/>
              </a:rPr>
              <a:t>最低交易成本的制度與組織</a:t>
            </a:r>
            <a:r>
              <a:rPr lang="zh-TW" altLang="en-US" sz="3200" dirty="0" smtClean="0">
                <a:solidFill>
                  <a:srgbClr val="990033"/>
                </a:solidFill>
                <a:latin typeface="新細明體" pitchFamily="18" charset="-120"/>
              </a:rPr>
              <a:t>。</a:t>
            </a:r>
            <a:endParaRPr lang="zh-TW" altLang="en-US" sz="3200" dirty="0" smtClean="0">
              <a:latin typeface="新細明體" pitchFamily="18" charset="-120"/>
            </a:endParaRPr>
          </a:p>
          <a:p>
            <a:pPr marL="609600" indent="-609600" eaLnBrk="1" hangingPunct="1">
              <a:lnSpc>
                <a:spcPct val="110000"/>
              </a:lnSpc>
              <a:buClr>
                <a:srgbClr val="000099"/>
              </a:buClr>
              <a:buSzTx/>
              <a:buFont typeface="+mj-lt"/>
              <a:buAutoNum type="arabicPeriod"/>
              <a:defRPr/>
            </a:pPr>
            <a:r>
              <a:rPr lang="zh-TW" altLang="en-US" dirty="0" smtClean="0">
                <a:latin typeface="新細明體" pitchFamily="18" charset="-120"/>
              </a:rPr>
              <a:t>奧地利學派：</a:t>
            </a:r>
          </a:p>
          <a:p>
            <a:pPr marL="990600" lvl="1" indent="-533400" eaLnBrk="1" hangingPunct="1">
              <a:lnSpc>
                <a:spcPct val="110000"/>
              </a:lnSpc>
              <a:buClr>
                <a:srgbClr val="000099"/>
              </a:buClr>
              <a:buSzTx/>
              <a:buFont typeface="Wingdings" pitchFamily="2" charset="2"/>
              <a:buChar char="n"/>
              <a:defRPr/>
            </a:pPr>
            <a:r>
              <a:rPr lang="zh-TW" altLang="en-US" sz="3200" dirty="0" smtClean="0">
                <a:solidFill>
                  <a:srgbClr val="990033"/>
                </a:solidFill>
                <a:latin typeface="新細明體" pitchFamily="18" charset="-120"/>
              </a:rPr>
              <a:t>市場交易內容的發現與創造。</a:t>
            </a:r>
          </a:p>
        </p:txBody>
      </p:sp>
      <p:sp>
        <p:nvSpPr>
          <p:cNvPr id="27650" name="投影片編號版面配置區 4"/>
          <p:cNvSpPr>
            <a:spLocks noGrp="1"/>
          </p:cNvSpPr>
          <p:nvPr>
            <p:ph type="sldNum" sz="quarter" idx="12"/>
          </p:nvPr>
        </p:nvSpPr>
        <p:spPr>
          <a:noFill/>
        </p:spPr>
        <p:txBody>
          <a:bodyPr/>
          <a:lstStyle/>
          <a:p>
            <a:fld id="{CDB93F37-6147-4C6A-9DB5-1B012323B88A}" type="slidenum">
              <a:rPr lang="en-US" altLang="zh-TW"/>
              <a:pPr/>
              <a:t>20</a:t>
            </a:fld>
            <a:endParaRPr lang="en-US" altLang="zh-TW"/>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2"/>
          <p:cNvSpPr>
            <a:spLocks noGrp="1" noChangeArrowheads="1"/>
          </p:cNvSpPr>
          <p:nvPr>
            <p:ph type="title"/>
          </p:nvPr>
        </p:nvSpPr>
        <p:spPr>
          <a:xfrm>
            <a:off x="1131376" y="232476"/>
            <a:ext cx="7555424" cy="1169288"/>
          </a:xfrm>
        </p:spPr>
        <p:txBody>
          <a:bodyPr/>
          <a:lstStyle/>
          <a:p>
            <a:pPr eaLnBrk="1" hangingPunct="1">
              <a:lnSpc>
                <a:spcPct val="120000"/>
              </a:lnSpc>
            </a:pPr>
            <a:r>
              <a:rPr lang="en-US" altLang="zh-TW" sz="4000" b="1" dirty="0" smtClean="0">
                <a:solidFill>
                  <a:srgbClr val="C00000"/>
                </a:solidFill>
                <a:latin typeface="新細明體" pitchFamily="18" charset="-120"/>
              </a:rPr>
              <a:t>4-1   </a:t>
            </a:r>
            <a:r>
              <a:rPr lang="zh-TW" altLang="en-US" sz="4000" b="1" dirty="0" smtClean="0">
                <a:solidFill>
                  <a:srgbClr val="C00000"/>
                </a:solidFill>
                <a:latin typeface="新細明體" pitchFamily="18" charset="-120"/>
              </a:rPr>
              <a:t>新古典理論的價格機能</a:t>
            </a:r>
          </a:p>
        </p:txBody>
      </p:sp>
      <p:sp>
        <p:nvSpPr>
          <p:cNvPr id="28676" name="Rectangle 3"/>
          <p:cNvSpPr>
            <a:spLocks noGrp="1" noChangeArrowheads="1"/>
          </p:cNvSpPr>
          <p:nvPr>
            <p:ph idx="1"/>
          </p:nvPr>
        </p:nvSpPr>
        <p:spPr>
          <a:xfrm>
            <a:off x="1301858" y="1456841"/>
            <a:ext cx="7642117" cy="4861409"/>
          </a:xfrm>
        </p:spPr>
        <p:txBody>
          <a:bodyPr>
            <a:normAutofit fontScale="92500"/>
          </a:bodyPr>
          <a:lstStyle/>
          <a:p>
            <a:pPr marL="609600" indent="-609600" eaLnBrk="1" hangingPunct="1">
              <a:lnSpc>
                <a:spcPct val="120000"/>
              </a:lnSpc>
            </a:pPr>
            <a:r>
              <a:rPr lang="zh-TW" altLang="en-US" dirty="0" smtClean="0">
                <a:latin typeface="新細明體" pitchFamily="18" charset="-120"/>
              </a:rPr>
              <a:t>傳遞市場活動之訊號給參與者（</a:t>
            </a:r>
            <a:r>
              <a:rPr lang="en-US" altLang="zh-TW" dirty="0" smtClean="0">
                <a:latin typeface="新細明體" pitchFamily="18" charset="-120"/>
              </a:rPr>
              <a:t>signaling</a:t>
            </a:r>
            <a:r>
              <a:rPr lang="zh-TW" altLang="en-US" dirty="0" smtClean="0">
                <a:latin typeface="新細明體" pitchFamily="18" charset="-120"/>
              </a:rPr>
              <a:t>）</a:t>
            </a:r>
          </a:p>
          <a:p>
            <a:pPr marL="990600" lvl="1" indent="-533400" eaLnBrk="1" hangingPunct="1">
              <a:lnSpc>
                <a:spcPct val="120000"/>
              </a:lnSpc>
              <a:buFont typeface="Wingdings" pitchFamily="2" charset="2"/>
              <a:buChar char="Ø"/>
            </a:pPr>
            <a:r>
              <a:rPr lang="en-US" altLang="zh-TW" sz="3200" dirty="0" smtClean="0">
                <a:latin typeface="新細明體" pitchFamily="18" charset="-120"/>
              </a:rPr>
              <a:t>M. Friedman</a:t>
            </a:r>
            <a:r>
              <a:rPr lang="zh-TW" altLang="en-US" sz="3200" dirty="0" smtClean="0">
                <a:latin typeface="新細明體" pitchFamily="18" charset="-120"/>
              </a:rPr>
              <a:t>：</a:t>
            </a:r>
          </a:p>
          <a:p>
            <a:pPr marL="1371600" lvl="2" indent="-457200" eaLnBrk="1" hangingPunct="1">
              <a:lnSpc>
                <a:spcPct val="120000"/>
              </a:lnSpc>
            </a:pPr>
            <a:r>
              <a:rPr lang="zh-TW" altLang="en-US" sz="3200" dirty="0" smtClean="0">
                <a:latin typeface="新細明體" pitchFamily="18" charset="-120"/>
              </a:rPr>
              <a:t>傳遞市場需要或生產成本的變化</a:t>
            </a:r>
          </a:p>
          <a:p>
            <a:pPr marL="990600" lvl="1" indent="-533400" eaLnBrk="1" hangingPunct="1">
              <a:lnSpc>
                <a:spcPct val="120000"/>
              </a:lnSpc>
              <a:buFont typeface="Wingdings" pitchFamily="2" charset="2"/>
              <a:buChar char="Ø"/>
            </a:pPr>
            <a:r>
              <a:rPr lang="en-US" altLang="zh-TW" sz="3200" dirty="0" smtClean="0">
                <a:latin typeface="新細明體" pitchFamily="18" charset="-120"/>
              </a:rPr>
              <a:t>G. Stigler</a:t>
            </a:r>
            <a:r>
              <a:rPr lang="zh-TW" altLang="en-US" sz="3200" dirty="0" smtClean="0">
                <a:latin typeface="新細明體" pitchFamily="18" charset="-120"/>
              </a:rPr>
              <a:t>、</a:t>
            </a:r>
            <a:r>
              <a:rPr lang="en-US" altLang="zh-TW" sz="3200" dirty="0" smtClean="0">
                <a:latin typeface="新細明體" pitchFamily="18" charset="-120"/>
              </a:rPr>
              <a:t>J. </a:t>
            </a:r>
            <a:r>
              <a:rPr lang="en-US" altLang="zh-TW" sz="3200" dirty="0" err="1" smtClean="0">
                <a:latin typeface="新細明體" pitchFamily="18" charset="-120"/>
              </a:rPr>
              <a:t>Stiglitz</a:t>
            </a:r>
            <a:r>
              <a:rPr lang="zh-TW" altLang="en-US" sz="3200" dirty="0" smtClean="0">
                <a:latin typeface="新細明體" pitchFamily="18" charset="-120"/>
              </a:rPr>
              <a:t>： </a:t>
            </a:r>
          </a:p>
          <a:p>
            <a:pPr marL="1371600" lvl="2" indent="-457200" eaLnBrk="1" hangingPunct="1">
              <a:lnSpc>
                <a:spcPct val="120000"/>
              </a:lnSpc>
            </a:pPr>
            <a:r>
              <a:rPr lang="zh-TW" altLang="en-US" sz="3200" dirty="0" smtClean="0">
                <a:latin typeface="新細明體" pitchFamily="18" charset="-120"/>
              </a:rPr>
              <a:t>傳遞商品品質上的差異或品質的變動</a:t>
            </a:r>
          </a:p>
          <a:p>
            <a:pPr marL="609600" indent="-609600" eaLnBrk="1" hangingPunct="1">
              <a:lnSpc>
                <a:spcPct val="120000"/>
              </a:lnSpc>
            </a:pPr>
            <a:r>
              <a:rPr lang="zh-TW" altLang="en-US" dirty="0" smtClean="0">
                <a:latin typeface="新細明體" pitchFamily="18" charset="-120"/>
              </a:rPr>
              <a:t>價格機制的主要機能在資源配置的效率。</a:t>
            </a:r>
          </a:p>
        </p:txBody>
      </p:sp>
      <p:sp>
        <p:nvSpPr>
          <p:cNvPr id="28674" name="投影片編號版面配置區 4"/>
          <p:cNvSpPr>
            <a:spLocks noGrp="1"/>
          </p:cNvSpPr>
          <p:nvPr>
            <p:ph type="sldNum" sz="quarter" idx="12"/>
          </p:nvPr>
        </p:nvSpPr>
        <p:spPr>
          <a:noFill/>
        </p:spPr>
        <p:txBody>
          <a:bodyPr/>
          <a:lstStyle/>
          <a:p>
            <a:fld id="{02FBE605-092D-4572-9BEA-A722A7268B47}" type="slidenum">
              <a:rPr lang="en-US" altLang="zh-TW"/>
              <a:pPr/>
              <a:t>21</a:t>
            </a:fld>
            <a:endParaRPr lang="en-US" altLang="zh-TW"/>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2"/>
          <p:cNvSpPr>
            <a:spLocks noGrp="1" noChangeArrowheads="1"/>
          </p:cNvSpPr>
          <p:nvPr>
            <p:ph type="title"/>
          </p:nvPr>
        </p:nvSpPr>
        <p:spPr>
          <a:xfrm>
            <a:off x="1224366" y="309966"/>
            <a:ext cx="7462434" cy="1307697"/>
          </a:xfrm>
        </p:spPr>
        <p:txBody>
          <a:bodyPr/>
          <a:lstStyle/>
          <a:p>
            <a:pPr eaLnBrk="1" hangingPunct="1"/>
            <a:r>
              <a:rPr lang="en-US" altLang="zh-TW" sz="4000" b="1" dirty="0" smtClean="0">
                <a:solidFill>
                  <a:srgbClr val="C00000"/>
                </a:solidFill>
                <a:latin typeface="新細明體" pitchFamily="18" charset="-120"/>
              </a:rPr>
              <a:t>4-2  </a:t>
            </a:r>
            <a:r>
              <a:rPr lang="zh-TW" altLang="en-US" sz="4000" b="1" dirty="0" smtClean="0">
                <a:solidFill>
                  <a:srgbClr val="C00000"/>
                </a:solidFill>
              </a:rPr>
              <a:t>奧地利學派的價格機能</a:t>
            </a:r>
          </a:p>
        </p:txBody>
      </p:sp>
      <p:sp>
        <p:nvSpPr>
          <p:cNvPr id="29700" name="Rectangle 3"/>
          <p:cNvSpPr>
            <a:spLocks noGrp="1" noChangeArrowheads="1"/>
          </p:cNvSpPr>
          <p:nvPr>
            <p:ph idx="1"/>
          </p:nvPr>
        </p:nvSpPr>
        <p:spPr>
          <a:xfrm>
            <a:off x="1332854" y="1673817"/>
            <a:ext cx="7441259" cy="4660308"/>
          </a:xfrm>
        </p:spPr>
        <p:txBody>
          <a:bodyPr>
            <a:normAutofit fontScale="92500"/>
          </a:bodyPr>
          <a:lstStyle/>
          <a:p>
            <a:pPr marL="609600" indent="-609600" eaLnBrk="1" hangingPunct="1">
              <a:lnSpc>
                <a:spcPct val="110000"/>
              </a:lnSpc>
              <a:buSzTx/>
            </a:pPr>
            <a:r>
              <a:rPr lang="zh-TW" altLang="en-US" dirty="0" smtClean="0">
                <a:latin typeface="新細明體" pitchFamily="18" charset="-120"/>
              </a:rPr>
              <a:t>個人決定是否參與與如何參與市場活動：</a:t>
            </a:r>
          </a:p>
          <a:p>
            <a:pPr marL="990600" lvl="1" indent="-533400" eaLnBrk="1" hangingPunct="1">
              <a:lnSpc>
                <a:spcPct val="110000"/>
              </a:lnSpc>
              <a:buSzTx/>
              <a:buFont typeface="Wingdings" pitchFamily="2" charset="2"/>
              <a:buAutoNum type="circleNumWdWhitePlain"/>
            </a:pPr>
            <a:r>
              <a:rPr lang="zh-TW" altLang="en-US" sz="3200" dirty="0" smtClean="0">
                <a:latin typeface="新細明體" pitchFamily="18" charset="-120"/>
              </a:rPr>
              <a:t>商品的買賣（繼續持有等於貨幣性持有）</a:t>
            </a:r>
          </a:p>
          <a:p>
            <a:pPr marL="990600" lvl="1" indent="-533400" eaLnBrk="1" hangingPunct="1">
              <a:lnSpc>
                <a:spcPct val="110000"/>
              </a:lnSpc>
              <a:buSzTx/>
              <a:buFont typeface="Wingdings" pitchFamily="2" charset="2"/>
              <a:buAutoNum type="circleNumWdWhitePlain"/>
            </a:pPr>
            <a:r>
              <a:rPr lang="zh-TW" altLang="en-US" sz="3200" dirty="0" smtClean="0">
                <a:latin typeface="新細明體" pitchFamily="18" charset="-120"/>
              </a:rPr>
              <a:t>個人知識的利用</a:t>
            </a:r>
          </a:p>
          <a:p>
            <a:pPr marL="990600" lvl="1" indent="-533400" eaLnBrk="1" hangingPunct="1">
              <a:lnSpc>
                <a:spcPct val="110000"/>
              </a:lnSpc>
              <a:buSzTx/>
              <a:buFont typeface="Wingdings" pitchFamily="2" charset="2"/>
              <a:buAutoNum type="circleNumWdWhitePlain"/>
            </a:pPr>
            <a:r>
              <a:rPr lang="zh-TW" altLang="en-US" sz="3200" dirty="0" smtClean="0">
                <a:latin typeface="新細明體" pitchFamily="18" charset="-120"/>
              </a:rPr>
              <a:t>投資計劃的評估</a:t>
            </a:r>
          </a:p>
          <a:p>
            <a:pPr marL="609600" indent="-609600" eaLnBrk="1" hangingPunct="1">
              <a:lnSpc>
                <a:spcPct val="110000"/>
              </a:lnSpc>
              <a:buSzTx/>
            </a:pPr>
            <a:r>
              <a:rPr lang="zh-TW" altLang="en-US" dirty="0" smtClean="0">
                <a:latin typeface="新細明體" pitchFamily="18" charset="-120"/>
              </a:rPr>
              <a:t>價格機制的主要機能在創新。</a:t>
            </a:r>
            <a:endParaRPr lang="en-US" altLang="zh-TW" dirty="0" smtClean="0">
              <a:latin typeface="新細明體" pitchFamily="18" charset="-120"/>
            </a:endParaRPr>
          </a:p>
          <a:p>
            <a:pPr marL="609600" indent="-609600" eaLnBrk="1" hangingPunct="1">
              <a:lnSpc>
                <a:spcPct val="110000"/>
              </a:lnSpc>
              <a:buSzTx/>
            </a:pPr>
            <a:r>
              <a:rPr lang="en-US" altLang="zh-TW" dirty="0" smtClean="0">
                <a:latin typeface="新細明體" pitchFamily="18" charset="-120"/>
              </a:rPr>
              <a:t>Schumpeter</a:t>
            </a:r>
            <a:r>
              <a:rPr lang="zh-TW" altLang="en-US" dirty="0" smtClean="0">
                <a:latin typeface="新細明體" pitchFamily="18" charset="-120"/>
              </a:rPr>
              <a:t>：創新是現有知識的重新組合 </a:t>
            </a:r>
            <a:r>
              <a:rPr lang="en-US" altLang="zh-TW" dirty="0" smtClean="0">
                <a:latin typeface="新細明體" pitchFamily="18" charset="-120"/>
              </a:rPr>
              <a:t>(recombination)</a:t>
            </a:r>
            <a:r>
              <a:rPr lang="zh-TW" altLang="en-US" dirty="0" smtClean="0">
                <a:latin typeface="新細明體" pitchFamily="18" charset="-120"/>
              </a:rPr>
              <a:t>。</a:t>
            </a:r>
          </a:p>
        </p:txBody>
      </p:sp>
      <p:sp>
        <p:nvSpPr>
          <p:cNvPr id="29698" name="投影片編號版面配置區 4"/>
          <p:cNvSpPr>
            <a:spLocks noGrp="1"/>
          </p:cNvSpPr>
          <p:nvPr>
            <p:ph type="sldNum" sz="quarter" idx="12"/>
          </p:nvPr>
        </p:nvSpPr>
        <p:spPr>
          <a:noFill/>
        </p:spPr>
        <p:txBody>
          <a:bodyPr/>
          <a:lstStyle/>
          <a:p>
            <a:fld id="{940AA675-D7AE-414F-B5C7-2E6B8B53F11B}" type="slidenum">
              <a:rPr lang="en-US" altLang="zh-TW"/>
              <a:pPr/>
              <a:t>22</a:t>
            </a:fld>
            <a:endParaRPr lang="en-US" altLang="zh-TW"/>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Rectangle 2"/>
          <p:cNvSpPr>
            <a:spLocks noGrp="1" noChangeArrowheads="1"/>
          </p:cNvSpPr>
          <p:nvPr>
            <p:ph type="title"/>
          </p:nvPr>
        </p:nvSpPr>
        <p:spPr>
          <a:xfrm>
            <a:off x="1177870" y="294468"/>
            <a:ext cx="7508929" cy="1258107"/>
          </a:xfrm>
        </p:spPr>
        <p:txBody>
          <a:bodyPr/>
          <a:lstStyle/>
          <a:p>
            <a:pPr eaLnBrk="1" hangingPunct="1"/>
            <a:r>
              <a:rPr lang="en-US" altLang="zh-TW" sz="4000" b="1" dirty="0" smtClean="0">
                <a:solidFill>
                  <a:srgbClr val="C00000"/>
                </a:solidFill>
                <a:latin typeface="新細明體" pitchFamily="18" charset="-120"/>
              </a:rPr>
              <a:t>4-3  </a:t>
            </a:r>
            <a:r>
              <a:rPr lang="zh-TW" altLang="en-US" sz="4000" b="1" dirty="0" smtClean="0">
                <a:solidFill>
                  <a:srgbClr val="C00000"/>
                </a:solidFill>
                <a:latin typeface="新細明體" pitchFamily="18" charset="-120"/>
              </a:rPr>
              <a:t>市場價格之形成 （</a:t>
            </a:r>
            <a:r>
              <a:rPr lang="en-US" altLang="zh-TW" sz="4000" b="1" dirty="0" smtClean="0">
                <a:solidFill>
                  <a:srgbClr val="C00000"/>
                </a:solidFill>
                <a:latin typeface="新細明體" pitchFamily="18" charset="-120"/>
              </a:rPr>
              <a:t>Austrians</a:t>
            </a:r>
            <a:r>
              <a:rPr lang="zh-TW" altLang="en-US" sz="4000" b="1" dirty="0" smtClean="0">
                <a:solidFill>
                  <a:srgbClr val="C00000"/>
                </a:solidFill>
                <a:latin typeface="新細明體" pitchFamily="18" charset="-120"/>
              </a:rPr>
              <a:t>）</a:t>
            </a:r>
          </a:p>
        </p:txBody>
      </p:sp>
      <p:sp>
        <p:nvSpPr>
          <p:cNvPr id="30724" name="Rectangle 3"/>
          <p:cNvSpPr>
            <a:spLocks noGrp="1" noChangeArrowheads="1"/>
          </p:cNvSpPr>
          <p:nvPr>
            <p:ph idx="1"/>
          </p:nvPr>
        </p:nvSpPr>
        <p:spPr>
          <a:xfrm>
            <a:off x="1255362" y="1720311"/>
            <a:ext cx="7621937" cy="3870863"/>
          </a:xfrm>
        </p:spPr>
        <p:txBody>
          <a:bodyPr/>
          <a:lstStyle/>
          <a:p>
            <a:pPr marL="609600" indent="-609600" eaLnBrk="1" hangingPunct="1">
              <a:lnSpc>
                <a:spcPct val="110000"/>
              </a:lnSpc>
              <a:buSzTx/>
              <a:buFont typeface="Wingdings" pitchFamily="2" charset="2"/>
              <a:buAutoNum type="arabicPeriod"/>
            </a:pPr>
            <a:r>
              <a:rPr lang="zh-TW" altLang="en-US" dirty="0" smtClean="0">
                <a:latin typeface="新細明體" pitchFamily="18" charset="-120"/>
              </a:rPr>
              <a:t>受制度架構的約制</a:t>
            </a:r>
          </a:p>
          <a:p>
            <a:pPr marL="990600" lvl="1" indent="-533400" eaLnBrk="1" hangingPunct="1">
              <a:lnSpc>
                <a:spcPct val="110000"/>
              </a:lnSpc>
              <a:buSzTx/>
            </a:pPr>
            <a:r>
              <a:rPr lang="zh-TW" altLang="en-US" sz="3200" dirty="0" smtClean="0">
                <a:latin typeface="新細明體" pitchFamily="18" charset="-120"/>
              </a:rPr>
              <a:t>金融發達、分工、專業</a:t>
            </a:r>
          </a:p>
          <a:p>
            <a:pPr marL="990600" lvl="1" indent="-533400" eaLnBrk="1" hangingPunct="1">
              <a:lnSpc>
                <a:spcPct val="110000"/>
              </a:lnSpc>
              <a:buSzTx/>
            </a:pPr>
            <a:r>
              <a:rPr lang="zh-TW" altLang="en-US" sz="3200" dirty="0" smtClean="0">
                <a:latin typeface="新細明體" pitchFamily="18" charset="-120"/>
              </a:rPr>
              <a:t>成本效益的估算？</a:t>
            </a:r>
          </a:p>
          <a:p>
            <a:pPr marL="609600" indent="-609600" eaLnBrk="1" hangingPunct="1">
              <a:lnSpc>
                <a:spcPct val="110000"/>
              </a:lnSpc>
              <a:buSzTx/>
              <a:buFont typeface="Wingdings" pitchFamily="2" charset="2"/>
              <a:buAutoNum type="arabicPeriod"/>
            </a:pPr>
            <a:r>
              <a:rPr lang="zh-TW" altLang="en-US" dirty="0" smtClean="0">
                <a:latin typeface="新細明體" pitchFamily="18" charset="-120"/>
              </a:rPr>
              <a:t>內生於市場過程</a:t>
            </a:r>
          </a:p>
          <a:p>
            <a:pPr marL="990600" lvl="1" indent="-533400" eaLnBrk="1" hangingPunct="1">
              <a:lnSpc>
                <a:spcPct val="110000"/>
              </a:lnSpc>
              <a:buSzTx/>
            </a:pPr>
            <a:r>
              <a:rPr lang="zh-TW" altLang="en-US" sz="3200" dirty="0" smtClean="0">
                <a:latin typeface="新細明體" pitchFamily="18" charset="-120"/>
              </a:rPr>
              <a:t>無法在交易之前預知價格</a:t>
            </a:r>
          </a:p>
          <a:p>
            <a:pPr marL="990600" lvl="1" indent="-533400" eaLnBrk="1" hangingPunct="1">
              <a:lnSpc>
                <a:spcPct val="110000"/>
              </a:lnSpc>
              <a:buSzTx/>
            </a:pPr>
            <a:endParaRPr lang="en-US" altLang="zh-TW" sz="3200" dirty="0" smtClean="0">
              <a:latin typeface="新細明體" pitchFamily="18" charset="-120"/>
            </a:endParaRPr>
          </a:p>
        </p:txBody>
      </p:sp>
      <p:sp>
        <p:nvSpPr>
          <p:cNvPr id="30722" name="投影片編號版面配置區 4"/>
          <p:cNvSpPr>
            <a:spLocks noGrp="1"/>
          </p:cNvSpPr>
          <p:nvPr>
            <p:ph type="sldNum" sz="quarter" idx="12"/>
          </p:nvPr>
        </p:nvSpPr>
        <p:spPr>
          <a:noFill/>
        </p:spPr>
        <p:txBody>
          <a:bodyPr/>
          <a:lstStyle/>
          <a:p>
            <a:fld id="{026C34DD-88B9-404C-8D44-54E3162508BF}" type="slidenum">
              <a:rPr lang="en-US" altLang="zh-TW"/>
              <a:pPr/>
              <a:t>23</a:t>
            </a:fld>
            <a:endParaRPr lang="en-US" altLang="zh-TW"/>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2"/>
          <p:cNvSpPr>
            <a:spLocks noGrp="1" noChangeArrowheads="1"/>
          </p:cNvSpPr>
          <p:nvPr>
            <p:ph type="title"/>
          </p:nvPr>
        </p:nvSpPr>
        <p:spPr>
          <a:xfrm>
            <a:off x="1224365" y="387459"/>
            <a:ext cx="7467197" cy="1030180"/>
          </a:xfrm>
        </p:spPr>
        <p:txBody>
          <a:bodyPr/>
          <a:lstStyle/>
          <a:p>
            <a:r>
              <a:rPr lang="en-US" altLang="zh-TW" sz="4000" b="1" dirty="0" smtClean="0">
                <a:solidFill>
                  <a:srgbClr val="C00000"/>
                </a:solidFill>
                <a:latin typeface="新細明體" pitchFamily="18" charset="-120"/>
              </a:rPr>
              <a:t>4-4  </a:t>
            </a:r>
            <a:r>
              <a:rPr lang="zh-TW" altLang="en-US" sz="4000" b="1" dirty="0" smtClean="0">
                <a:solidFill>
                  <a:srgbClr val="C00000"/>
                </a:solidFill>
                <a:latin typeface="新細明體" pitchFamily="18" charset="-120"/>
              </a:rPr>
              <a:t>競爭概念的討論</a:t>
            </a:r>
          </a:p>
        </p:txBody>
      </p:sp>
      <p:sp>
        <p:nvSpPr>
          <p:cNvPr id="31748" name="Rectangle 3"/>
          <p:cNvSpPr>
            <a:spLocks noGrp="1" noChangeArrowheads="1"/>
          </p:cNvSpPr>
          <p:nvPr>
            <p:ph idx="1"/>
          </p:nvPr>
        </p:nvSpPr>
        <p:spPr>
          <a:xfrm>
            <a:off x="982663" y="1681163"/>
            <a:ext cx="7223125" cy="3951287"/>
          </a:xfrm>
        </p:spPr>
        <p:txBody>
          <a:bodyPr/>
          <a:lstStyle/>
          <a:p>
            <a:pPr marL="609600" indent="-609600" eaLnBrk="1" hangingPunct="1">
              <a:buSzTx/>
            </a:pPr>
            <a:r>
              <a:rPr lang="zh-TW" altLang="en-US" dirty="0" smtClean="0">
                <a:latin typeface="新細明體" pitchFamily="18" charset="-120"/>
              </a:rPr>
              <a:t>真實世界對接近同質之商品的競爭為何？</a:t>
            </a:r>
          </a:p>
          <a:p>
            <a:pPr marL="990600" lvl="1" indent="-533400" eaLnBrk="1" hangingPunct="1">
              <a:buClr>
                <a:schemeClr val="tx2"/>
              </a:buClr>
              <a:buSzTx/>
              <a:buFont typeface="Wingdings" pitchFamily="2" charset="2"/>
              <a:buAutoNum type="circleNumWdWhitePlain"/>
            </a:pPr>
            <a:r>
              <a:rPr lang="zh-TW" altLang="en-US" sz="3200" dirty="0" smtClean="0">
                <a:latin typeface="新細明體" pitchFamily="18" charset="-120"/>
              </a:rPr>
              <a:t>台北市百貨公司彼此如何競爭？</a:t>
            </a:r>
          </a:p>
          <a:p>
            <a:pPr marL="990600" lvl="1" indent="-533400" eaLnBrk="1" hangingPunct="1">
              <a:buClr>
                <a:schemeClr val="tx2"/>
              </a:buClr>
              <a:buSzTx/>
              <a:buFont typeface="Wingdings" pitchFamily="2" charset="2"/>
              <a:buAutoNum type="circleNumWdWhitePlain"/>
            </a:pPr>
            <a:r>
              <a:rPr lang="zh-TW" altLang="en-US" sz="3200" dirty="0" smtClean="0">
                <a:latin typeface="新細明體" pitchFamily="18" charset="-120"/>
              </a:rPr>
              <a:t>石門水庫的活魚餐廳之間如何競爭？</a:t>
            </a:r>
            <a:endParaRPr lang="en-US" altLang="zh-TW" sz="3200" dirty="0" smtClean="0">
              <a:latin typeface="新細明體" pitchFamily="18" charset="-120"/>
            </a:endParaRPr>
          </a:p>
          <a:p>
            <a:pPr marL="990600" lvl="1" indent="-533400" eaLnBrk="1" hangingPunct="1">
              <a:buClr>
                <a:schemeClr val="tx2"/>
              </a:buClr>
              <a:buSzTx/>
              <a:buFont typeface="Wingdings" pitchFamily="2" charset="2"/>
              <a:buAutoNum type="circleNumWdWhitePlain"/>
            </a:pPr>
            <a:r>
              <a:rPr lang="zh-TW" altLang="en-US" sz="3200" dirty="0" smtClean="0">
                <a:latin typeface="新細明體" pitchFamily="18" charset="-120"/>
              </a:rPr>
              <a:t>各手機或平版電腦如何競爭？</a:t>
            </a:r>
            <a:endParaRPr lang="en-US" altLang="zh-TW" sz="3200" dirty="0" smtClean="0">
              <a:latin typeface="新細明體" pitchFamily="18" charset="-120"/>
            </a:endParaRPr>
          </a:p>
          <a:p>
            <a:pPr marL="990600" lvl="1" indent="-533400" eaLnBrk="1" hangingPunct="1">
              <a:buClr>
                <a:schemeClr val="tx2"/>
              </a:buClr>
              <a:buSzTx/>
              <a:buFont typeface="Wingdings" pitchFamily="2" charset="2"/>
              <a:buAutoNum type="circleNumWdWhitePlain"/>
            </a:pPr>
            <a:r>
              <a:rPr lang="zh-TW" altLang="en-US" sz="3200" dirty="0" smtClean="0">
                <a:latin typeface="新細明體" pitchFamily="18" charset="-120"/>
              </a:rPr>
              <a:t>波音與空中巴士如何競爭？</a:t>
            </a:r>
          </a:p>
        </p:txBody>
      </p:sp>
      <p:sp>
        <p:nvSpPr>
          <p:cNvPr id="31746" name="投影片編號版面配置區 4"/>
          <p:cNvSpPr>
            <a:spLocks noGrp="1"/>
          </p:cNvSpPr>
          <p:nvPr>
            <p:ph type="sldNum" sz="quarter" idx="12"/>
          </p:nvPr>
        </p:nvSpPr>
        <p:spPr>
          <a:noFill/>
        </p:spPr>
        <p:txBody>
          <a:bodyPr/>
          <a:lstStyle/>
          <a:p>
            <a:fld id="{225C8E68-DE94-4AAA-BB2A-229197A71325}" type="slidenum">
              <a:rPr lang="en-US" altLang="zh-TW"/>
              <a:pPr/>
              <a:t>24</a:t>
            </a:fld>
            <a:endParaRPr lang="en-US" altLang="zh-TW"/>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Rectangle 2"/>
          <p:cNvSpPr>
            <a:spLocks noGrp="1" noChangeArrowheads="1"/>
          </p:cNvSpPr>
          <p:nvPr>
            <p:ph type="title"/>
          </p:nvPr>
        </p:nvSpPr>
        <p:spPr>
          <a:xfrm>
            <a:off x="1069383" y="433953"/>
            <a:ext cx="7622180" cy="1066235"/>
          </a:xfrm>
        </p:spPr>
        <p:txBody>
          <a:bodyPr/>
          <a:lstStyle/>
          <a:p>
            <a:pPr eaLnBrk="1" hangingPunct="1"/>
            <a:r>
              <a:rPr lang="en-US" altLang="zh-TW" sz="4000" b="1" dirty="0" smtClean="0">
                <a:solidFill>
                  <a:srgbClr val="C00000"/>
                </a:solidFill>
                <a:latin typeface="新細明體" pitchFamily="18" charset="-120"/>
              </a:rPr>
              <a:t>4-5  </a:t>
            </a:r>
            <a:r>
              <a:rPr lang="zh-TW" altLang="en-US" sz="4000" b="1" dirty="0" smtClean="0">
                <a:solidFill>
                  <a:srgbClr val="C00000"/>
                </a:solidFill>
                <a:latin typeface="新細明體" pitchFamily="18" charset="-120"/>
              </a:rPr>
              <a:t>新古典經濟學的競爭</a:t>
            </a:r>
          </a:p>
        </p:txBody>
      </p:sp>
      <p:sp>
        <p:nvSpPr>
          <p:cNvPr id="32772" name="Rectangle 3"/>
          <p:cNvSpPr>
            <a:spLocks noGrp="1" noChangeArrowheads="1"/>
          </p:cNvSpPr>
          <p:nvPr>
            <p:ph idx="1"/>
          </p:nvPr>
        </p:nvSpPr>
        <p:spPr>
          <a:xfrm>
            <a:off x="1224366" y="1704814"/>
            <a:ext cx="7654522" cy="4989674"/>
          </a:xfrm>
        </p:spPr>
        <p:txBody>
          <a:bodyPr/>
          <a:lstStyle/>
          <a:p>
            <a:pPr marL="990600" lvl="1" indent="-533400" eaLnBrk="1" hangingPunct="1">
              <a:lnSpc>
                <a:spcPct val="150000"/>
              </a:lnSpc>
              <a:buClr>
                <a:srgbClr val="000099"/>
              </a:buClr>
              <a:buSzTx/>
              <a:buFont typeface="+mj-lt"/>
              <a:buAutoNum type="arabicParenR"/>
            </a:pPr>
            <a:r>
              <a:rPr lang="zh-TW" altLang="en-US" sz="3200" dirty="0" smtClean="0">
                <a:latin typeface="新細明體" pitchFamily="18" charset="-120"/>
              </a:rPr>
              <a:t>接近同質商品的價格競爭。</a:t>
            </a:r>
          </a:p>
          <a:p>
            <a:pPr marL="990600" lvl="1" indent="-533400" eaLnBrk="1" hangingPunct="1">
              <a:lnSpc>
                <a:spcPct val="150000"/>
              </a:lnSpc>
              <a:buClr>
                <a:srgbClr val="000099"/>
              </a:buClr>
              <a:buSzTx/>
              <a:buFont typeface="+mj-lt"/>
              <a:buAutoNum type="arabicParenR"/>
            </a:pPr>
            <a:r>
              <a:rPr lang="zh-TW" altLang="en-US" sz="3200" dirty="0" smtClean="0">
                <a:latin typeface="新細明體" pitchFamily="18" charset="-120"/>
              </a:rPr>
              <a:t>品質與服務均會表現在價格維度上。</a:t>
            </a:r>
          </a:p>
        </p:txBody>
      </p:sp>
      <p:sp>
        <p:nvSpPr>
          <p:cNvPr id="32770" name="投影片編號版面配置區 4"/>
          <p:cNvSpPr>
            <a:spLocks noGrp="1"/>
          </p:cNvSpPr>
          <p:nvPr>
            <p:ph type="sldNum" sz="quarter" idx="12"/>
          </p:nvPr>
        </p:nvSpPr>
        <p:spPr>
          <a:noFill/>
        </p:spPr>
        <p:txBody>
          <a:bodyPr/>
          <a:lstStyle/>
          <a:p>
            <a:fld id="{90E24335-8A0D-4F15-B520-255D17FBF7EA}" type="slidenum">
              <a:rPr lang="en-US" altLang="zh-TW"/>
              <a:pPr/>
              <a:t>25</a:t>
            </a:fld>
            <a:endParaRPr lang="en-US" altLang="zh-TW"/>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Rectangle 2"/>
          <p:cNvSpPr>
            <a:spLocks noGrp="1" noChangeArrowheads="1"/>
          </p:cNvSpPr>
          <p:nvPr>
            <p:ph type="title"/>
          </p:nvPr>
        </p:nvSpPr>
        <p:spPr>
          <a:xfrm>
            <a:off x="1208868" y="340963"/>
            <a:ext cx="7477932" cy="1025875"/>
          </a:xfrm>
        </p:spPr>
        <p:txBody>
          <a:bodyPr/>
          <a:lstStyle/>
          <a:p>
            <a:pPr eaLnBrk="1" hangingPunct="1"/>
            <a:r>
              <a:rPr lang="en-US" altLang="zh-TW" sz="4000" b="1" dirty="0" smtClean="0">
                <a:solidFill>
                  <a:srgbClr val="C00000"/>
                </a:solidFill>
                <a:latin typeface="新細明體" pitchFamily="18" charset="-120"/>
              </a:rPr>
              <a:t>4-6   </a:t>
            </a:r>
            <a:r>
              <a:rPr lang="zh-TW" altLang="en-US" sz="4000" b="1" dirty="0" smtClean="0">
                <a:solidFill>
                  <a:srgbClr val="C00000"/>
                </a:solidFill>
                <a:latin typeface="新細明體" pitchFamily="18" charset="-120"/>
              </a:rPr>
              <a:t>奧派經濟學的競爭</a:t>
            </a:r>
          </a:p>
        </p:txBody>
      </p:sp>
      <p:sp>
        <p:nvSpPr>
          <p:cNvPr id="33796" name="Rectangle 3"/>
          <p:cNvSpPr>
            <a:spLocks noGrp="1" noChangeArrowheads="1"/>
          </p:cNvSpPr>
          <p:nvPr>
            <p:ph idx="1"/>
          </p:nvPr>
        </p:nvSpPr>
        <p:spPr>
          <a:xfrm>
            <a:off x="1292979" y="1487837"/>
            <a:ext cx="7355076" cy="1981605"/>
          </a:xfrm>
        </p:spPr>
        <p:txBody>
          <a:bodyPr/>
          <a:lstStyle/>
          <a:p>
            <a:pPr eaLnBrk="1" hangingPunct="1">
              <a:lnSpc>
                <a:spcPct val="110000"/>
              </a:lnSpc>
            </a:pPr>
            <a:r>
              <a:rPr lang="zh-TW" altLang="en-US" b="1" dirty="0" smtClean="0">
                <a:solidFill>
                  <a:srgbClr val="990033"/>
                </a:solidFill>
                <a:latin typeface="新細明體" pitchFamily="18" charset="-120"/>
              </a:rPr>
              <a:t>競爭含意</a:t>
            </a:r>
            <a:r>
              <a:rPr lang="zh-TW" altLang="en-US" dirty="0" smtClean="0"/>
              <a:t>：真實的競爭終將走向異質化競爭。</a:t>
            </a:r>
          </a:p>
          <a:p>
            <a:pPr eaLnBrk="1" hangingPunct="1">
              <a:lnSpc>
                <a:spcPct val="110000"/>
              </a:lnSpc>
            </a:pPr>
            <a:r>
              <a:rPr lang="zh-TW" altLang="en-US" dirty="0" smtClean="0">
                <a:solidFill>
                  <a:srgbClr val="660066"/>
                </a:solidFill>
              </a:rPr>
              <a:t>競爭的軸線：</a:t>
            </a:r>
          </a:p>
        </p:txBody>
      </p:sp>
      <p:sp>
        <p:nvSpPr>
          <p:cNvPr id="33794" name="投影片編號版面配置區 4"/>
          <p:cNvSpPr>
            <a:spLocks noGrp="1"/>
          </p:cNvSpPr>
          <p:nvPr>
            <p:ph type="sldNum" sz="quarter" idx="12"/>
          </p:nvPr>
        </p:nvSpPr>
        <p:spPr>
          <a:noFill/>
        </p:spPr>
        <p:txBody>
          <a:bodyPr/>
          <a:lstStyle/>
          <a:p>
            <a:fld id="{621BCA09-370B-44E1-B882-AE002A17B880}" type="slidenum">
              <a:rPr lang="en-US" altLang="zh-TW"/>
              <a:pPr/>
              <a:t>26</a:t>
            </a:fld>
            <a:endParaRPr lang="en-US" altLang="zh-TW"/>
          </a:p>
        </p:txBody>
      </p:sp>
      <p:sp>
        <p:nvSpPr>
          <p:cNvPr id="33797" name="Line 4"/>
          <p:cNvSpPr>
            <a:spLocks noChangeShapeType="1"/>
          </p:cNvSpPr>
          <p:nvPr/>
        </p:nvSpPr>
        <p:spPr bwMode="auto">
          <a:xfrm>
            <a:off x="1575823" y="5026993"/>
            <a:ext cx="6840538" cy="0"/>
          </a:xfrm>
          <a:prstGeom prst="line">
            <a:avLst/>
          </a:prstGeom>
          <a:noFill/>
          <a:ln w="76200">
            <a:solidFill>
              <a:schemeClr val="tx1"/>
            </a:solidFill>
            <a:round/>
            <a:headEnd type="triangle" w="med" len="med"/>
            <a:tailEnd type="triangle" w="med" len="med"/>
          </a:ln>
        </p:spPr>
        <p:txBody>
          <a:bodyPr/>
          <a:lstStyle/>
          <a:p>
            <a:endParaRPr lang="zh-TW" altLang="en-US"/>
          </a:p>
        </p:txBody>
      </p:sp>
      <p:sp>
        <p:nvSpPr>
          <p:cNvPr id="33798" name="Rectangle 5"/>
          <p:cNvSpPr>
            <a:spLocks noChangeArrowheads="1"/>
          </p:cNvSpPr>
          <p:nvPr/>
        </p:nvSpPr>
        <p:spPr bwMode="auto">
          <a:xfrm>
            <a:off x="1164661" y="5490543"/>
            <a:ext cx="1250950" cy="519113"/>
          </a:xfrm>
          <a:prstGeom prst="rect">
            <a:avLst/>
          </a:prstGeom>
          <a:noFill/>
          <a:ln w="9525">
            <a:noFill/>
            <a:miter lim="800000"/>
            <a:headEnd/>
            <a:tailEnd/>
          </a:ln>
        </p:spPr>
        <p:txBody>
          <a:bodyPr wrap="none">
            <a:spAutoFit/>
          </a:bodyPr>
          <a:lstStyle/>
          <a:p>
            <a:r>
              <a:rPr lang="zh-TW" altLang="en-US">
                <a:solidFill>
                  <a:srgbClr val="FF0000"/>
                </a:solidFill>
              </a:rPr>
              <a:t>製造者</a:t>
            </a:r>
          </a:p>
        </p:txBody>
      </p:sp>
      <p:sp>
        <p:nvSpPr>
          <p:cNvPr id="33799" name="Rectangle 6"/>
          <p:cNvSpPr>
            <a:spLocks noChangeArrowheads="1"/>
          </p:cNvSpPr>
          <p:nvPr/>
        </p:nvSpPr>
        <p:spPr bwMode="auto">
          <a:xfrm>
            <a:off x="7500373" y="5563568"/>
            <a:ext cx="1250950" cy="519113"/>
          </a:xfrm>
          <a:prstGeom prst="rect">
            <a:avLst/>
          </a:prstGeom>
          <a:noFill/>
          <a:ln w="9525">
            <a:noFill/>
            <a:miter lim="800000"/>
            <a:headEnd/>
            <a:tailEnd/>
          </a:ln>
        </p:spPr>
        <p:txBody>
          <a:bodyPr wrap="none">
            <a:spAutoFit/>
          </a:bodyPr>
          <a:lstStyle/>
          <a:p>
            <a:r>
              <a:rPr lang="zh-TW" altLang="en-US">
                <a:solidFill>
                  <a:srgbClr val="FF0000"/>
                </a:solidFill>
              </a:rPr>
              <a:t>銷售者</a:t>
            </a:r>
          </a:p>
        </p:txBody>
      </p:sp>
      <p:sp>
        <p:nvSpPr>
          <p:cNvPr id="33800" name="Rectangle 7"/>
          <p:cNvSpPr>
            <a:spLocks noChangeArrowheads="1"/>
          </p:cNvSpPr>
          <p:nvPr/>
        </p:nvSpPr>
        <p:spPr bwMode="auto">
          <a:xfrm>
            <a:off x="7279711" y="3904631"/>
            <a:ext cx="1606550" cy="519112"/>
          </a:xfrm>
          <a:prstGeom prst="rect">
            <a:avLst/>
          </a:prstGeom>
          <a:noFill/>
          <a:ln w="9525">
            <a:noFill/>
            <a:miter lim="800000"/>
            <a:headEnd/>
            <a:tailEnd/>
          </a:ln>
        </p:spPr>
        <p:txBody>
          <a:bodyPr wrap="none">
            <a:spAutoFit/>
          </a:bodyPr>
          <a:lstStyle/>
          <a:p>
            <a:r>
              <a:rPr lang="zh-TW" altLang="en-US"/>
              <a:t>價格競爭</a:t>
            </a:r>
          </a:p>
        </p:txBody>
      </p:sp>
      <p:sp>
        <p:nvSpPr>
          <p:cNvPr id="33801" name="Rectangle 8"/>
          <p:cNvSpPr>
            <a:spLocks noChangeArrowheads="1"/>
          </p:cNvSpPr>
          <p:nvPr/>
        </p:nvSpPr>
        <p:spPr bwMode="auto">
          <a:xfrm>
            <a:off x="1167836" y="4223718"/>
            <a:ext cx="1606550" cy="519113"/>
          </a:xfrm>
          <a:prstGeom prst="rect">
            <a:avLst/>
          </a:prstGeom>
          <a:noFill/>
          <a:ln w="9525">
            <a:noFill/>
            <a:miter lim="800000"/>
            <a:headEnd/>
            <a:tailEnd/>
          </a:ln>
        </p:spPr>
        <p:txBody>
          <a:bodyPr wrap="none">
            <a:spAutoFit/>
          </a:bodyPr>
          <a:lstStyle/>
          <a:p>
            <a:r>
              <a:rPr lang="zh-TW" altLang="en-US"/>
              <a:t>新品競爭</a:t>
            </a:r>
          </a:p>
        </p:txBody>
      </p:sp>
      <p:sp>
        <p:nvSpPr>
          <p:cNvPr id="33802" name="Rectangle 9"/>
          <p:cNvSpPr>
            <a:spLocks noChangeArrowheads="1"/>
          </p:cNvSpPr>
          <p:nvPr/>
        </p:nvSpPr>
        <p:spPr bwMode="auto">
          <a:xfrm>
            <a:off x="3007748" y="3842718"/>
            <a:ext cx="1606550" cy="519113"/>
          </a:xfrm>
          <a:prstGeom prst="rect">
            <a:avLst/>
          </a:prstGeom>
          <a:noFill/>
          <a:ln w="9525">
            <a:noFill/>
            <a:miter lim="800000"/>
            <a:headEnd/>
            <a:tailEnd/>
          </a:ln>
        </p:spPr>
        <p:txBody>
          <a:bodyPr wrap="none">
            <a:spAutoFit/>
          </a:bodyPr>
          <a:lstStyle/>
          <a:p>
            <a:r>
              <a:rPr lang="zh-TW" altLang="en-US"/>
              <a:t>異質競爭</a:t>
            </a:r>
          </a:p>
        </p:txBody>
      </p:sp>
      <p:sp>
        <p:nvSpPr>
          <p:cNvPr id="33803" name="Rectangle 10"/>
          <p:cNvSpPr>
            <a:spLocks noChangeArrowheads="1"/>
          </p:cNvSpPr>
          <p:nvPr/>
        </p:nvSpPr>
        <p:spPr bwMode="auto">
          <a:xfrm>
            <a:off x="5239773" y="3861768"/>
            <a:ext cx="1606550" cy="519113"/>
          </a:xfrm>
          <a:prstGeom prst="rect">
            <a:avLst/>
          </a:prstGeom>
          <a:noFill/>
          <a:ln w="9525">
            <a:noFill/>
            <a:miter lim="800000"/>
            <a:headEnd/>
            <a:tailEnd/>
          </a:ln>
        </p:spPr>
        <p:txBody>
          <a:bodyPr wrap="none">
            <a:spAutoFit/>
          </a:bodyPr>
          <a:lstStyle/>
          <a:p>
            <a:r>
              <a:rPr lang="zh-TW" altLang="en-US"/>
              <a:t>服務競爭</a:t>
            </a:r>
          </a:p>
        </p:txBody>
      </p:sp>
      <p:sp>
        <p:nvSpPr>
          <p:cNvPr id="33804" name="Rectangle 11"/>
          <p:cNvSpPr>
            <a:spLocks noChangeArrowheads="1"/>
          </p:cNvSpPr>
          <p:nvPr/>
        </p:nvSpPr>
        <p:spPr bwMode="auto">
          <a:xfrm>
            <a:off x="1126561" y="3466481"/>
            <a:ext cx="1606550" cy="519112"/>
          </a:xfrm>
          <a:prstGeom prst="rect">
            <a:avLst/>
          </a:prstGeom>
          <a:noFill/>
          <a:ln w="9525">
            <a:noFill/>
            <a:miter lim="800000"/>
            <a:headEnd/>
            <a:tailEnd/>
          </a:ln>
        </p:spPr>
        <p:txBody>
          <a:bodyPr wrap="none">
            <a:spAutoFit/>
          </a:bodyPr>
          <a:lstStyle/>
          <a:p>
            <a:r>
              <a:rPr lang="zh-TW" altLang="en-US" dirty="0"/>
              <a:t>技術競爭</a:t>
            </a:r>
          </a:p>
        </p:txBody>
      </p:sp>
      <p:sp>
        <p:nvSpPr>
          <p:cNvPr id="33805" name="Rectangle 12"/>
          <p:cNvSpPr>
            <a:spLocks noChangeArrowheads="1"/>
          </p:cNvSpPr>
          <p:nvPr/>
        </p:nvSpPr>
        <p:spPr bwMode="auto">
          <a:xfrm>
            <a:off x="4571436" y="5433393"/>
            <a:ext cx="1250950" cy="519113"/>
          </a:xfrm>
          <a:prstGeom prst="rect">
            <a:avLst/>
          </a:prstGeom>
          <a:noFill/>
          <a:ln w="9525">
            <a:noFill/>
            <a:miter lim="800000"/>
            <a:headEnd/>
            <a:tailEnd/>
          </a:ln>
        </p:spPr>
        <p:txBody>
          <a:bodyPr wrap="none">
            <a:spAutoFit/>
          </a:bodyPr>
          <a:lstStyle/>
          <a:p>
            <a:r>
              <a:rPr lang="zh-TW" altLang="en-US">
                <a:solidFill>
                  <a:srgbClr val="FF0000"/>
                </a:solidFill>
              </a:rPr>
              <a:t>仲介商</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Rectangle 2"/>
          <p:cNvSpPr>
            <a:spLocks noGrp="1" noChangeArrowheads="1"/>
          </p:cNvSpPr>
          <p:nvPr>
            <p:ph type="title"/>
          </p:nvPr>
        </p:nvSpPr>
        <p:spPr>
          <a:xfrm>
            <a:off x="1177870" y="371960"/>
            <a:ext cx="7508929" cy="1067904"/>
          </a:xfrm>
        </p:spPr>
        <p:txBody>
          <a:bodyPr/>
          <a:lstStyle/>
          <a:p>
            <a:pPr eaLnBrk="1" hangingPunct="1"/>
            <a:r>
              <a:rPr lang="en-US" altLang="zh-TW" sz="4000" b="1" dirty="0" smtClean="0">
                <a:solidFill>
                  <a:srgbClr val="C00000"/>
                </a:solidFill>
                <a:latin typeface="新細明體" pitchFamily="18" charset="-120"/>
              </a:rPr>
              <a:t>4-7  </a:t>
            </a:r>
            <a:r>
              <a:rPr lang="zh-TW" altLang="en-US" sz="4000" b="1" dirty="0" smtClean="0">
                <a:solidFill>
                  <a:srgbClr val="C00000"/>
                </a:solidFill>
                <a:latin typeface="新細明體" pitchFamily="18" charset="-120"/>
              </a:rPr>
              <a:t>市場競爭的來源</a:t>
            </a:r>
          </a:p>
        </p:txBody>
      </p:sp>
      <p:sp>
        <p:nvSpPr>
          <p:cNvPr id="34820" name="Rectangle 3"/>
          <p:cNvSpPr>
            <a:spLocks noGrp="1" noChangeArrowheads="1"/>
          </p:cNvSpPr>
          <p:nvPr>
            <p:ph idx="1"/>
          </p:nvPr>
        </p:nvSpPr>
        <p:spPr>
          <a:xfrm>
            <a:off x="1363851" y="1673817"/>
            <a:ext cx="7780149" cy="4817471"/>
          </a:xfrm>
        </p:spPr>
        <p:txBody>
          <a:bodyPr>
            <a:normAutofit lnSpcReduction="10000"/>
          </a:bodyPr>
          <a:lstStyle/>
          <a:p>
            <a:pPr marL="609600" indent="-609600" eaLnBrk="1" hangingPunct="1">
              <a:lnSpc>
                <a:spcPct val="80000"/>
              </a:lnSpc>
              <a:buSzTx/>
              <a:buFont typeface="Wingdings" pitchFamily="2" charset="2"/>
              <a:buAutoNum type="arabicParenR"/>
            </a:pPr>
            <a:r>
              <a:rPr lang="zh-TW" altLang="en-US" dirty="0" smtClean="0">
                <a:latin typeface="新細明體" pitchFamily="18" charset="-120"/>
              </a:rPr>
              <a:t>狹義替代：</a:t>
            </a:r>
          </a:p>
          <a:p>
            <a:pPr marL="990600" lvl="1" indent="-533400" eaLnBrk="1" hangingPunct="1">
              <a:lnSpc>
                <a:spcPct val="80000"/>
              </a:lnSpc>
              <a:buSzTx/>
              <a:buFont typeface="Wingdings" pitchFamily="2" charset="2"/>
              <a:buChar char="n"/>
            </a:pPr>
            <a:r>
              <a:rPr lang="zh-TW" altLang="en-US" sz="3200" dirty="0" smtClean="0">
                <a:latin typeface="新細明體" pitchFamily="18" charset="-120"/>
              </a:rPr>
              <a:t>不同（異質）商品帶來相同效用。</a:t>
            </a:r>
          </a:p>
          <a:p>
            <a:pPr marL="609600" indent="-609600" eaLnBrk="1" hangingPunct="1">
              <a:lnSpc>
                <a:spcPct val="80000"/>
              </a:lnSpc>
              <a:buSzTx/>
              <a:buFont typeface="Wingdings" pitchFamily="2" charset="2"/>
              <a:buAutoNum type="arabicParenR"/>
            </a:pPr>
            <a:r>
              <a:rPr lang="zh-TW" altLang="en-US" dirty="0" smtClean="0">
                <a:latin typeface="新細明體" pitchFamily="18" charset="-120"/>
              </a:rPr>
              <a:t>廣義替代：</a:t>
            </a:r>
          </a:p>
          <a:p>
            <a:pPr marL="990600" lvl="1" indent="-533400" eaLnBrk="1" hangingPunct="1">
              <a:lnSpc>
                <a:spcPct val="80000"/>
              </a:lnSpc>
              <a:buSzTx/>
              <a:buFont typeface="Wingdings" pitchFamily="2" charset="2"/>
              <a:buChar char="n"/>
            </a:pPr>
            <a:r>
              <a:rPr lang="zh-TW" altLang="en-US" sz="3200" dirty="0" smtClean="0">
                <a:latin typeface="新細明體" pitchFamily="18" charset="-120"/>
              </a:rPr>
              <a:t>雖然是不同效用，但卻可替代。</a:t>
            </a:r>
          </a:p>
          <a:p>
            <a:pPr marL="609600" indent="-609600" eaLnBrk="1" hangingPunct="1">
              <a:lnSpc>
                <a:spcPct val="80000"/>
              </a:lnSpc>
              <a:buSzTx/>
              <a:buFont typeface="Wingdings" pitchFamily="2" charset="2"/>
              <a:buAutoNum type="arabicParenR"/>
            </a:pPr>
            <a:r>
              <a:rPr lang="zh-TW" altLang="en-US" dirty="0" smtClean="0">
                <a:latin typeface="新細明體" pitchFamily="18" charset="-120"/>
              </a:rPr>
              <a:t>跨時替代：</a:t>
            </a:r>
          </a:p>
          <a:p>
            <a:pPr marL="990600" lvl="1" indent="-533400" eaLnBrk="1" hangingPunct="1">
              <a:lnSpc>
                <a:spcPct val="80000"/>
              </a:lnSpc>
              <a:buSzTx/>
              <a:buFont typeface="Wingdings" pitchFamily="2" charset="2"/>
              <a:buChar char="n"/>
            </a:pPr>
            <a:r>
              <a:rPr lang="zh-TW" altLang="en-US" sz="3200" dirty="0" smtClean="0">
                <a:latin typeface="新細明體" pitchFamily="18" charset="-120"/>
              </a:rPr>
              <a:t>今天與未來存在替代可能。</a:t>
            </a:r>
          </a:p>
          <a:p>
            <a:pPr marL="609600" indent="-609600" eaLnBrk="1" hangingPunct="1">
              <a:lnSpc>
                <a:spcPct val="80000"/>
              </a:lnSpc>
              <a:buSzTx/>
              <a:buFont typeface="Wingdings" pitchFamily="2" charset="2"/>
              <a:buAutoNum type="arabicParenR"/>
            </a:pPr>
            <a:r>
              <a:rPr lang="zh-TW" altLang="en-US" dirty="0" smtClean="0">
                <a:latin typeface="新細明體" pitchFamily="18" charset="-120"/>
              </a:rPr>
              <a:t>因素替代：</a:t>
            </a:r>
          </a:p>
          <a:p>
            <a:pPr marL="990600" lvl="1" indent="-533400" eaLnBrk="1" hangingPunct="1">
              <a:lnSpc>
                <a:spcPct val="80000"/>
              </a:lnSpc>
              <a:buSzTx/>
              <a:buFont typeface="Wingdings" pitchFamily="2" charset="2"/>
              <a:buChar char="n"/>
            </a:pPr>
            <a:r>
              <a:rPr lang="zh-TW" altLang="en-US" sz="3200" dirty="0" smtClean="0">
                <a:latin typeface="新細明體" pitchFamily="18" charset="-120"/>
              </a:rPr>
              <a:t>固定技術下的可相容之生產因素。</a:t>
            </a:r>
          </a:p>
          <a:p>
            <a:pPr marL="609600" indent="-609600" eaLnBrk="1" hangingPunct="1">
              <a:lnSpc>
                <a:spcPct val="80000"/>
              </a:lnSpc>
              <a:buSzTx/>
              <a:buFont typeface="Wingdings" pitchFamily="2" charset="2"/>
              <a:buAutoNum type="arabicParenR"/>
            </a:pPr>
            <a:r>
              <a:rPr lang="zh-TW" altLang="en-US" dirty="0" smtClean="0">
                <a:latin typeface="新細明體" pitchFamily="18" charset="-120"/>
              </a:rPr>
              <a:t>技術選擇：</a:t>
            </a:r>
          </a:p>
          <a:p>
            <a:pPr marL="990600" lvl="1" indent="-533400" eaLnBrk="1" hangingPunct="1">
              <a:lnSpc>
                <a:spcPct val="80000"/>
              </a:lnSpc>
              <a:buSzTx/>
              <a:buFont typeface="Wingdings" pitchFamily="2" charset="2"/>
              <a:buChar char="n"/>
            </a:pPr>
            <a:r>
              <a:rPr lang="zh-TW" altLang="en-US" sz="3200" dirty="0" smtClean="0">
                <a:latin typeface="新細明體" pitchFamily="18" charset="-120"/>
              </a:rPr>
              <a:t>不同的生產技術，卻能生產相同的商品。</a:t>
            </a:r>
          </a:p>
        </p:txBody>
      </p:sp>
      <p:sp>
        <p:nvSpPr>
          <p:cNvPr id="34818" name="投影片編號版面配置區 4"/>
          <p:cNvSpPr>
            <a:spLocks noGrp="1"/>
          </p:cNvSpPr>
          <p:nvPr>
            <p:ph type="sldNum" sz="quarter" idx="12"/>
          </p:nvPr>
        </p:nvSpPr>
        <p:spPr>
          <a:noFill/>
        </p:spPr>
        <p:txBody>
          <a:bodyPr/>
          <a:lstStyle/>
          <a:p>
            <a:fld id="{4457865F-C980-4184-8157-ED381F8D3975}" type="slidenum">
              <a:rPr lang="en-US" altLang="zh-TW"/>
              <a:pPr/>
              <a:t>27</a:t>
            </a:fld>
            <a:endParaRPr lang="en-US" altLang="zh-TW"/>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2"/>
          <p:cNvSpPr>
            <a:spLocks noGrp="1" noChangeArrowheads="1"/>
          </p:cNvSpPr>
          <p:nvPr>
            <p:ph type="title"/>
          </p:nvPr>
        </p:nvSpPr>
        <p:spPr>
          <a:xfrm>
            <a:off x="1239864" y="433954"/>
            <a:ext cx="7446936" cy="1005910"/>
          </a:xfrm>
        </p:spPr>
        <p:txBody>
          <a:bodyPr/>
          <a:lstStyle/>
          <a:p>
            <a:r>
              <a:rPr lang="en-US" altLang="zh-TW" sz="4000" b="1" dirty="0" smtClean="0">
                <a:solidFill>
                  <a:srgbClr val="C00000"/>
                </a:solidFill>
                <a:latin typeface="新細明體" pitchFamily="18" charset="-120"/>
              </a:rPr>
              <a:t>4.8  </a:t>
            </a:r>
            <a:r>
              <a:rPr lang="zh-TW" altLang="en-US" sz="4000" b="1" dirty="0" smtClean="0">
                <a:solidFill>
                  <a:srgbClr val="C00000"/>
                </a:solidFill>
                <a:latin typeface="新細明體" pitchFamily="18" charset="-120"/>
              </a:rPr>
              <a:t>市場競爭來源的討論</a:t>
            </a:r>
          </a:p>
        </p:txBody>
      </p:sp>
      <p:sp>
        <p:nvSpPr>
          <p:cNvPr id="35844" name="Rectangle 3"/>
          <p:cNvSpPr>
            <a:spLocks noGrp="1" noChangeArrowheads="1"/>
          </p:cNvSpPr>
          <p:nvPr>
            <p:ph idx="1"/>
          </p:nvPr>
        </p:nvSpPr>
        <p:spPr>
          <a:xfrm>
            <a:off x="1410346" y="1611824"/>
            <a:ext cx="7733654" cy="4879464"/>
          </a:xfrm>
        </p:spPr>
        <p:txBody>
          <a:bodyPr/>
          <a:lstStyle/>
          <a:p>
            <a:pPr marL="990600" lvl="1" indent="-533400" eaLnBrk="1" hangingPunct="1">
              <a:buSzTx/>
              <a:buFont typeface="Wingdings" pitchFamily="2" charset="2"/>
              <a:buAutoNum type="circleNumWdWhitePlain"/>
            </a:pPr>
            <a:r>
              <a:rPr lang="zh-TW" altLang="en-US" sz="3200" dirty="0" smtClean="0">
                <a:latin typeface="新細明體" pitchFamily="18" charset="-120"/>
              </a:rPr>
              <a:t>各品牌面膜的競爭。</a:t>
            </a:r>
            <a:endParaRPr lang="en-US" altLang="zh-TW" sz="3200" dirty="0" smtClean="0">
              <a:latin typeface="新細明體" pitchFamily="18" charset="-120"/>
            </a:endParaRPr>
          </a:p>
          <a:p>
            <a:pPr marL="990600" lvl="1" indent="-533400" eaLnBrk="1" hangingPunct="1">
              <a:buSzTx/>
              <a:buFont typeface="Wingdings" pitchFamily="2" charset="2"/>
              <a:buAutoNum type="circleNumWdWhitePlain"/>
            </a:pPr>
            <a:r>
              <a:rPr lang="zh-TW" altLang="en-US" sz="3200" dirty="0" smtClean="0">
                <a:latin typeface="新細明體" pitchFamily="18" charset="-120"/>
              </a:rPr>
              <a:t>各品牌手機的競爭。</a:t>
            </a:r>
            <a:endParaRPr lang="en-US" altLang="zh-TW" sz="3200" dirty="0" smtClean="0">
              <a:latin typeface="新細明體" pitchFamily="18" charset="-120"/>
            </a:endParaRPr>
          </a:p>
          <a:p>
            <a:pPr marL="990600" lvl="1" indent="-533400" eaLnBrk="1" hangingPunct="1">
              <a:buSzTx/>
              <a:buFont typeface="Wingdings" pitchFamily="2" charset="2"/>
              <a:buAutoNum type="circleNumWdWhitePlain"/>
            </a:pPr>
            <a:r>
              <a:rPr lang="zh-TW" altLang="en-US" sz="3200" dirty="0" smtClean="0">
                <a:latin typeface="新細明體" pitchFamily="18" charset="-120"/>
              </a:rPr>
              <a:t>各品牌之感冒藥的競爭。</a:t>
            </a:r>
            <a:endParaRPr lang="en-US" altLang="zh-TW" sz="3200" dirty="0" smtClean="0">
              <a:latin typeface="新細明體" pitchFamily="18" charset="-120"/>
            </a:endParaRPr>
          </a:p>
          <a:p>
            <a:pPr marL="990600" lvl="1" indent="-533400" eaLnBrk="1" hangingPunct="1">
              <a:buSzTx/>
              <a:buFont typeface="Wingdings" pitchFamily="2" charset="2"/>
              <a:buAutoNum type="circleNumWdWhitePlain"/>
            </a:pPr>
            <a:r>
              <a:rPr lang="zh-TW" altLang="en-US" sz="3200" dirty="0" smtClean="0">
                <a:latin typeface="新細明體" pitchFamily="18" charset="-120"/>
              </a:rPr>
              <a:t>各品牌手機採用的觸控技術。</a:t>
            </a:r>
            <a:endParaRPr lang="en-US" altLang="zh-TW" sz="3200" dirty="0" smtClean="0">
              <a:latin typeface="新細明體" pitchFamily="18" charset="-120"/>
            </a:endParaRPr>
          </a:p>
          <a:p>
            <a:pPr marL="990600" lvl="1" indent="-533400" eaLnBrk="1" hangingPunct="1">
              <a:buSzTx/>
              <a:buFont typeface="Wingdings" pitchFamily="2" charset="2"/>
              <a:buAutoNum type="circleNumWdWhitePlain"/>
            </a:pPr>
            <a:r>
              <a:rPr lang="zh-TW" altLang="en-US" sz="3200" dirty="0" smtClean="0">
                <a:latin typeface="新細明體" pitchFamily="18" charset="-120"/>
              </a:rPr>
              <a:t>各品牌汽車使用的煞車系統。</a:t>
            </a:r>
            <a:endParaRPr lang="en-US" altLang="zh-TW" sz="3200" dirty="0" smtClean="0">
              <a:latin typeface="新細明體" pitchFamily="18" charset="-120"/>
            </a:endParaRPr>
          </a:p>
          <a:p>
            <a:pPr marL="990600" lvl="1" indent="-533400" eaLnBrk="1" hangingPunct="1">
              <a:buSzTx/>
              <a:buFont typeface="Wingdings" pitchFamily="2" charset="2"/>
              <a:buAutoNum type="circleNumWdWhitePlain"/>
            </a:pPr>
            <a:r>
              <a:rPr lang="zh-TW" altLang="en-US" sz="3200" dirty="0" smtClean="0">
                <a:latin typeface="新細明體" pitchFamily="18" charset="-120"/>
              </a:rPr>
              <a:t>各品牌輪胎之生產技術的差異。</a:t>
            </a:r>
            <a:endParaRPr lang="en-US" altLang="zh-TW" sz="3200" dirty="0" smtClean="0">
              <a:latin typeface="新細明體" pitchFamily="18" charset="-120"/>
            </a:endParaRPr>
          </a:p>
          <a:p>
            <a:pPr marL="990600" lvl="1" indent="-533400" eaLnBrk="1" hangingPunct="1">
              <a:buSzTx/>
              <a:buNone/>
            </a:pPr>
            <a:endParaRPr lang="en-US" altLang="zh-TW" sz="3200" dirty="0" smtClean="0">
              <a:latin typeface="新細明體" pitchFamily="18" charset="-120"/>
            </a:endParaRPr>
          </a:p>
          <a:p>
            <a:pPr marL="883920" lvl="1" indent="-609600">
              <a:lnSpc>
                <a:spcPct val="80000"/>
              </a:lnSpc>
            </a:pPr>
            <a:r>
              <a:rPr lang="zh-TW" altLang="en-US" dirty="0" smtClean="0">
                <a:latin typeface="新細明體" pitchFamily="18" charset="-120"/>
              </a:rPr>
              <a:t>請強調他們如何避開被指控設計或技術的抄襲。</a:t>
            </a:r>
          </a:p>
        </p:txBody>
      </p:sp>
      <p:sp>
        <p:nvSpPr>
          <p:cNvPr id="35842" name="投影片編號版面配置區 4"/>
          <p:cNvSpPr>
            <a:spLocks noGrp="1"/>
          </p:cNvSpPr>
          <p:nvPr>
            <p:ph type="sldNum" sz="quarter" idx="12"/>
          </p:nvPr>
        </p:nvSpPr>
        <p:spPr>
          <a:noFill/>
        </p:spPr>
        <p:txBody>
          <a:bodyPr/>
          <a:lstStyle/>
          <a:p>
            <a:fld id="{0B08D197-600F-43F6-ACB1-5C50D2F43201}" type="slidenum">
              <a:rPr lang="en-US" altLang="zh-TW"/>
              <a:pPr/>
              <a:t>28</a:t>
            </a:fld>
            <a:endParaRPr lang="en-US" altLang="zh-TW"/>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Rectangle 2"/>
          <p:cNvSpPr>
            <a:spLocks noGrp="1" noChangeArrowheads="1"/>
          </p:cNvSpPr>
          <p:nvPr>
            <p:ph type="title"/>
          </p:nvPr>
        </p:nvSpPr>
        <p:spPr>
          <a:xfrm>
            <a:off x="1317356" y="294468"/>
            <a:ext cx="7369444" cy="1146982"/>
          </a:xfrm>
        </p:spPr>
        <p:txBody>
          <a:bodyPr/>
          <a:lstStyle/>
          <a:p>
            <a:pPr eaLnBrk="1" hangingPunct="1"/>
            <a:r>
              <a:rPr lang="en-US" altLang="zh-TW" sz="4000" b="1" dirty="0" smtClean="0">
                <a:solidFill>
                  <a:srgbClr val="C00000"/>
                </a:solidFill>
                <a:latin typeface="新細明體" pitchFamily="18" charset="-120"/>
              </a:rPr>
              <a:t>4.9  </a:t>
            </a:r>
            <a:r>
              <a:rPr lang="zh-TW" altLang="en-US" sz="4000" b="1" dirty="0" smtClean="0">
                <a:solidFill>
                  <a:srgbClr val="C00000"/>
                </a:solidFill>
                <a:latin typeface="新細明體" pitchFamily="18" charset="-120"/>
              </a:rPr>
              <a:t>市場的個人行動</a:t>
            </a:r>
          </a:p>
        </p:txBody>
      </p:sp>
      <p:sp>
        <p:nvSpPr>
          <p:cNvPr id="36868" name="Rectangle 3"/>
          <p:cNvSpPr>
            <a:spLocks noGrp="1" noChangeArrowheads="1"/>
          </p:cNvSpPr>
          <p:nvPr>
            <p:ph idx="1"/>
          </p:nvPr>
        </p:nvSpPr>
        <p:spPr>
          <a:xfrm>
            <a:off x="1286359" y="1596325"/>
            <a:ext cx="7511566" cy="4785425"/>
          </a:xfrm>
        </p:spPr>
        <p:txBody>
          <a:bodyPr>
            <a:normAutofit fontScale="85000" lnSpcReduction="10000"/>
          </a:bodyPr>
          <a:lstStyle/>
          <a:p>
            <a:pPr marL="609600" indent="-609600" eaLnBrk="1" hangingPunct="1">
              <a:lnSpc>
                <a:spcPct val="120000"/>
              </a:lnSpc>
              <a:buSzTx/>
            </a:pPr>
            <a:r>
              <a:rPr lang="zh-TW" altLang="en-US" b="1" dirty="0" smtClean="0">
                <a:solidFill>
                  <a:srgbClr val="990033"/>
                </a:solidFill>
                <a:latin typeface="新細明體" pitchFamily="18" charset="-120"/>
              </a:rPr>
              <a:t>個人</a:t>
            </a:r>
            <a:r>
              <a:rPr lang="zh-TW" altLang="en-US" dirty="0" smtClean="0">
                <a:latin typeface="新細明體" pitchFamily="18" charset="-120"/>
              </a:rPr>
              <a:t>的行動計畫</a:t>
            </a:r>
            <a:r>
              <a:rPr lang="zh-TW" altLang="en-US" b="1" dirty="0" smtClean="0">
                <a:solidFill>
                  <a:srgbClr val="990033"/>
                </a:solidFill>
                <a:latin typeface="新細明體" pitchFamily="18" charset="-120"/>
              </a:rPr>
              <a:t>：</a:t>
            </a:r>
          </a:p>
          <a:p>
            <a:pPr marL="990600" lvl="1" indent="-533400" eaLnBrk="1" hangingPunct="1">
              <a:lnSpc>
                <a:spcPct val="120000"/>
              </a:lnSpc>
              <a:buSzTx/>
              <a:buFont typeface="Wingdings" pitchFamily="2" charset="2"/>
              <a:buAutoNum type="arabicParenR"/>
            </a:pPr>
            <a:r>
              <a:rPr lang="zh-TW" altLang="en-US" sz="3200" dirty="0" smtClean="0">
                <a:latin typeface="新細明體" pitchFamily="18" charset="-120"/>
              </a:rPr>
              <a:t>設定交易之商品與質量、尋找優勢的技術</a:t>
            </a:r>
          </a:p>
          <a:p>
            <a:pPr marL="990600" lvl="1" indent="-533400" eaLnBrk="1" hangingPunct="1">
              <a:lnSpc>
                <a:spcPct val="120000"/>
              </a:lnSpc>
              <a:buSzTx/>
              <a:buFont typeface="Wingdings" pitchFamily="2" charset="2"/>
              <a:buAutoNum type="arabicParenR"/>
            </a:pPr>
            <a:r>
              <a:rPr lang="zh-TW" altLang="en-US" sz="3200" dirty="0" smtClean="0">
                <a:latin typeface="新細明體" pitchFamily="18" charset="-120"/>
              </a:rPr>
              <a:t>估算交易商品之供需數量、設定價格、計算利潤</a:t>
            </a:r>
            <a:endParaRPr lang="en-US" altLang="zh-TW" sz="3200" dirty="0" smtClean="0">
              <a:latin typeface="新細明體" pitchFamily="18" charset="-120"/>
            </a:endParaRPr>
          </a:p>
          <a:p>
            <a:pPr marL="609600" indent="-609600">
              <a:lnSpc>
                <a:spcPct val="120000"/>
              </a:lnSpc>
              <a:buClr>
                <a:schemeClr val="tx1"/>
              </a:buClr>
              <a:buSzTx/>
            </a:pPr>
            <a:r>
              <a:rPr lang="zh-TW" altLang="en-US" dirty="0" smtClean="0">
                <a:latin typeface="新細明體" pitchFamily="18" charset="-120"/>
              </a:rPr>
              <a:t>個人對其行動計畫的預期</a:t>
            </a:r>
            <a:r>
              <a:rPr lang="zh-TW" altLang="en-US" b="1" dirty="0" smtClean="0">
                <a:solidFill>
                  <a:srgbClr val="990033"/>
                </a:solidFill>
                <a:latin typeface="新細明體" pitchFamily="18" charset="-120"/>
              </a:rPr>
              <a:t>：</a:t>
            </a:r>
            <a:endParaRPr lang="zh-TW" altLang="en-US" dirty="0" smtClean="0">
              <a:latin typeface="新細明體" pitchFamily="18" charset="-120"/>
            </a:endParaRPr>
          </a:p>
          <a:p>
            <a:pPr marL="990600" lvl="1" indent="-533400">
              <a:lnSpc>
                <a:spcPct val="120000"/>
              </a:lnSpc>
              <a:buClr>
                <a:schemeClr val="tx1"/>
              </a:buClr>
              <a:buFont typeface="Wingdings" pitchFamily="2" charset="2"/>
              <a:buAutoNum type="arabicParenR"/>
            </a:pPr>
            <a:r>
              <a:rPr lang="zh-TW" altLang="en-US" sz="3200" dirty="0" smtClean="0">
                <a:latin typeface="新細明體" pitchFamily="18" charset="-120"/>
              </a:rPr>
              <a:t>我的計畫與行動必須建立在對他人計畫與行動的</a:t>
            </a:r>
            <a:r>
              <a:rPr lang="zh-TW" altLang="en-US" sz="3200" b="1" dirty="0" smtClean="0">
                <a:solidFill>
                  <a:srgbClr val="990033"/>
                </a:solidFill>
                <a:latin typeface="新細明體" pitchFamily="18" charset="-120"/>
              </a:rPr>
              <a:t>預期</a:t>
            </a:r>
            <a:r>
              <a:rPr lang="zh-TW" altLang="en-US" sz="3200" dirty="0" smtClean="0">
                <a:latin typeface="新細明體" pitchFamily="18" charset="-120"/>
              </a:rPr>
              <a:t>上；</a:t>
            </a:r>
          </a:p>
          <a:p>
            <a:pPr marL="990600" lvl="1" indent="-533400">
              <a:lnSpc>
                <a:spcPct val="120000"/>
              </a:lnSpc>
              <a:buClr>
                <a:schemeClr val="tx1"/>
              </a:buClr>
              <a:buFont typeface="Wingdings" pitchFamily="2" charset="2"/>
              <a:buAutoNum type="arabicParenR"/>
            </a:pPr>
            <a:r>
              <a:rPr lang="zh-TW" altLang="en-US" sz="3200" dirty="0" smtClean="0">
                <a:latin typeface="新細明體" pitchFamily="18" charset="-120"/>
              </a:rPr>
              <a:t>我的行動與計畫的實現必須</a:t>
            </a:r>
            <a:r>
              <a:rPr lang="zh-TW" altLang="en-US" sz="3200" b="1" dirty="0" smtClean="0">
                <a:solidFill>
                  <a:srgbClr val="990033"/>
                </a:solidFill>
                <a:latin typeface="新細明體" pitchFamily="18" charset="-120"/>
              </a:rPr>
              <a:t>仰賴</a:t>
            </a:r>
            <a:r>
              <a:rPr lang="zh-TW" altLang="en-US" sz="3200" dirty="0" smtClean="0">
                <a:latin typeface="新細明體" pitchFamily="18" charset="-120"/>
              </a:rPr>
              <a:t>他人的計畫與行動的實現。</a:t>
            </a:r>
          </a:p>
        </p:txBody>
      </p:sp>
      <p:sp>
        <p:nvSpPr>
          <p:cNvPr id="36866" name="投影片編號版面配置區 4"/>
          <p:cNvSpPr>
            <a:spLocks noGrp="1"/>
          </p:cNvSpPr>
          <p:nvPr>
            <p:ph type="sldNum" sz="quarter" idx="12"/>
          </p:nvPr>
        </p:nvSpPr>
        <p:spPr>
          <a:noFill/>
        </p:spPr>
        <p:txBody>
          <a:bodyPr/>
          <a:lstStyle/>
          <a:p>
            <a:fld id="{AC613C9F-507D-489E-9A12-63EBF80FD404}" type="slidenum">
              <a:rPr lang="en-US" altLang="zh-TW"/>
              <a:pPr/>
              <a:t>29</a:t>
            </a:fld>
            <a:endParaRPr lang="en-US" altLang="zh-TW"/>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標題 1"/>
          <p:cNvSpPr>
            <a:spLocks noGrp="1"/>
          </p:cNvSpPr>
          <p:nvPr>
            <p:ph type="title"/>
          </p:nvPr>
        </p:nvSpPr>
        <p:spPr/>
        <p:txBody>
          <a:bodyPr>
            <a:normAutofit/>
          </a:bodyPr>
          <a:lstStyle/>
          <a:p>
            <a:pPr eaLnBrk="1" hangingPunct="1"/>
            <a:r>
              <a:rPr lang="en-US" altLang="zh-TW" sz="4000" dirty="0" smtClean="0">
                <a:solidFill>
                  <a:schemeClr val="tx1"/>
                </a:solidFill>
              </a:rPr>
              <a:t>1.  </a:t>
            </a:r>
            <a:r>
              <a:rPr lang="zh-TW" altLang="en-US" sz="4000" dirty="0" smtClean="0">
                <a:solidFill>
                  <a:schemeClr val="tx1"/>
                </a:solidFill>
              </a:rPr>
              <a:t>經濟學堅守的前提</a:t>
            </a:r>
          </a:p>
        </p:txBody>
      </p:sp>
      <p:sp>
        <p:nvSpPr>
          <p:cNvPr id="5123" name="內容版面配置區 2"/>
          <p:cNvSpPr>
            <a:spLocks noGrp="1"/>
          </p:cNvSpPr>
          <p:nvPr>
            <p:ph idx="1"/>
          </p:nvPr>
        </p:nvSpPr>
        <p:spPr>
          <a:xfrm>
            <a:off x="1658318" y="1441342"/>
            <a:ext cx="7275369" cy="4807058"/>
          </a:xfrm>
        </p:spPr>
        <p:txBody>
          <a:bodyPr/>
          <a:lstStyle/>
          <a:p>
            <a:pPr marL="514350" indent="-514350">
              <a:lnSpc>
                <a:spcPct val="150000"/>
              </a:lnSpc>
            </a:pPr>
            <a:r>
              <a:rPr lang="zh-TW" altLang="en-US" dirty="0" smtClean="0">
                <a:solidFill>
                  <a:srgbClr val="FF0000"/>
                </a:solidFill>
              </a:rPr>
              <a:t>個人的尊嚴：</a:t>
            </a:r>
            <a:r>
              <a:rPr lang="zh-TW" altLang="en-US" dirty="0" smtClean="0"/>
              <a:t>個人不被壓制去追求非自己所與預設的生活目標。</a:t>
            </a:r>
            <a:endParaRPr lang="en-US" altLang="zh-TW" dirty="0" smtClean="0"/>
          </a:p>
          <a:p>
            <a:pPr marL="514350" indent="-514350">
              <a:lnSpc>
                <a:spcPct val="150000"/>
              </a:lnSpc>
            </a:pPr>
            <a:r>
              <a:rPr lang="zh-TW" altLang="en-US" dirty="0" smtClean="0">
                <a:solidFill>
                  <a:srgbClr val="FF0000"/>
                </a:solidFill>
              </a:rPr>
              <a:t>文明的問題：</a:t>
            </a:r>
            <a:r>
              <a:rPr lang="zh-TW" altLang="en-US" dirty="0" smtClean="0"/>
              <a:t>由尊嚴的個人（人類）所組成的社會，能發展出什麼樣的文明？</a:t>
            </a:r>
          </a:p>
        </p:txBody>
      </p:sp>
      <p:sp>
        <p:nvSpPr>
          <p:cNvPr id="5124" name="投影片編號版面配置區 3"/>
          <p:cNvSpPr>
            <a:spLocks noGrp="1"/>
          </p:cNvSpPr>
          <p:nvPr>
            <p:ph type="sldNum" sz="quarter" idx="12"/>
          </p:nvPr>
        </p:nvSpPr>
        <p:spPr>
          <a:noFill/>
        </p:spPr>
        <p:txBody>
          <a:bodyPr/>
          <a:lstStyle/>
          <a:p>
            <a:fld id="{471F8218-AAEC-442E-8A4E-796F39144CC9}" type="slidenum">
              <a:rPr lang="en-US" altLang="zh-TW"/>
              <a:pPr/>
              <a:t>3</a:t>
            </a:fld>
            <a:endParaRPr lang="en-US" altLang="zh-TW"/>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6" name="Rectangle 3"/>
          <p:cNvSpPr>
            <a:spLocks noGrp="1" noChangeArrowheads="1"/>
          </p:cNvSpPr>
          <p:nvPr>
            <p:ph type="title"/>
          </p:nvPr>
        </p:nvSpPr>
        <p:spPr>
          <a:xfrm>
            <a:off x="1162372" y="278970"/>
            <a:ext cx="7524427" cy="1064056"/>
          </a:xfrm>
          <a:noFill/>
        </p:spPr>
        <p:txBody>
          <a:bodyPr/>
          <a:lstStyle/>
          <a:p>
            <a:pPr eaLnBrk="1" hangingPunct="1"/>
            <a:r>
              <a:rPr lang="en-US" altLang="zh-TW" sz="4000" b="1" dirty="0" smtClean="0">
                <a:solidFill>
                  <a:srgbClr val="C00000"/>
                </a:solidFill>
                <a:latin typeface="新細明體" pitchFamily="18" charset="-120"/>
              </a:rPr>
              <a:t>4.10   </a:t>
            </a:r>
            <a:r>
              <a:rPr lang="zh-TW" altLang="en-US" sz="4000" b="1" dirty="0" smtClean="0">
                <a:solidFill>
                  <a:srgbClr val="C00000"/>
                </a:solidFill>
                <a:latin typeface="新細明體" pitchFamily="18" charset="-120"/>
              </a:rPr>
              <a:t>市場的協調機能</a:t>
            </a:r>
            <a:endParaRPr lang="zh-TW" altLang="en-US" sz="4000" dirty="0" smtClean="0">
              <a:solidFill>
                <a:srgbClr val="C00000"/>
              </a:solidFill>
              <a:latin typeface="新細明體" pitchFamily="18" charset="-120"/>
            </a:endParaRPr>
          </a:p>
        </p:txBody>
      </p:sp>
      <p:sp>
        <p:nvSpPr>
          <p:cNvPr id="38915" name="Rectangle 2"/>
          <p:cNvSpPr>
            <a:spLocks noGrp="1" noChangeArrowheads="1"/>
          </p:cNvSpPr>
          <p:nvPr>
            <p:ph idx="1"/>
          </p:nvPr>
        </p:nvSpPr>
        <p:spPr>
          <a:xfrm>
            <a:off x="1239863" y="1487837"/>
            <a:ext cx="7400899" cy="5100288"/>
          </a:xfrm>
        </p:spPr>
        <p:txBody>
          <a:bodyPr/>
          <a:lstStyle/>
          <a:p>
            <a:pPr marL="609600" indent="-609600" eaLnBrk="1" hangingPunct="1">
              <a:lnSpc>
                <a:spcPct val="110000"/>
              </a:lnSpc>
              <a:buSzTx/>
              <a:buFont typeface="Wingdings" pitchFamily="2" charset="2"/>
              <a:buAutoNum type="arabicParenR"/>
            </a:pPr>
            <a:r>
              <a:rPr lang="zh-TW" altLang="en-US" dirty="0" smtClean="0">
                <a:latin typeface="新細明體" pitchFamily="18" charset="-120"/>
              </a:rPr>
              <a:t>利潤的盈虧將強迫個人重新計劃：調整商品的內容、價格、品質。</a:t>
            </a:r>
          </a:p>
          <a:p>
            <a:pPr marL="609600" indent="-609600" eaLnBrk="1" hangingPunct="1">
              <a:lnSpc>
                <a:spcPct val="110000"/>
              </a:lnSpc>
              <a:buSzTx/>
              <a:buFont typeface="Wingdings" pitchFamily="2" charset="2"/>
              <a:buAutoNum type="arabicParenR"/>
            </a:pPr>
            <a:r>
              <a:rPr lang="zh-TW" altLang="en-US" dirty="0" smtClean="0">
                <a:latin typeface="新細明體" pitchFamily="18" charset="-120"/>
              </a:rPr>
              <a:t>利潤不必最大，但需要長期正值，否則只好退出市場。</a:t>
            </a:r>
          </a:p>
          <a:p>
            <a:pPr marL="990600" lvl="1" indent="-533400" eaLnBrk="1" hangingPunct="1">
              <a:lnSpc>
                <a:spcPct val="110000"/>
              </a:lnSpc>
              <a:buSzTx/>
            </a:pPr>
            <a:r>
              <a:rPr lang="zh-TW" altLang="en-US" sz="3200" dirty="0" smtClean="0">
                <a:latin typeface="新細明體" pitchFamily="18" charset="-120"/>
              </a:rPr>
              <a:t>個人尋找到最適合自己的工作。</a:t>
            </a:r>
          </a:p>
          <a:p>
            <a:pPr marL="990600" lvl="1" indent="-533400" eaLnBrk="1" hangingPunct="1">
              <a:lnSpc>
                <a:spcPct val="110000"/>
              </a:lnSpc>
              <a:buSzTx/>
            </a:pPr>
            <a:r>
              <a:rPr lang="zh-TW" altLang="en-US" sz="3200" dirty="0" smtClean="0">
                <a:latin typeface="新細明體" pitchFamily="18" charset="-120"/>
              </a:rPr>
              <a:t>創意必須經過市場的檢驗。</a:t>
            </a:r>
          </a:p>
          <a:p>
            <a:pPr marL="609600" indent="-609600" eaLnBrk="1" hangingPunct="1">
              <a:lnSpc>
                <a:spcPct val="110000"/>
              </a:lnSpc>
              <a:buSzTx/>
              <a:buFont typeface="Wingdings" pitchFamily="2" charset="2"/>
              <a:buAutoNum type="arabicParenR"/>
            </a:pPr>
            <a:r>
              <a:rPr lang="zh-TW" altLang="en-US" dirty="0" smtClean="0">
                <a:latin typeface="新細明體" pitchFamily="18" charset="-120"/>
              </a:rPr>
              <a:t>任何時點，市場內都有人在調整其計劃。</a:t>
            </a:r>
          </a:p>
        </p:txBody>
      </p:sp>
      <p:sp>
        <p:nvSpPr>
          <p:cNvPr id="38914" name="投影片編號版面配置區 4"/>
          <p:cNvSpPr>
            <a:spLocks noGrp="1"/>
          </p:cNvSpPr>
          <p:nvPr>
            <p:ph type="sldNum" sz="quarter" idx="12"/>
          </p:nvPr>
        </p:nvSpPr>
        <p:spPr>
          <a:noFill/>
        </p:spPr>
        <p:txBody>
          <a:bodyPr/>
          <a:lstStyle/>
          <a:p>
            <a:fld id="{E4FF03DF-5684-455E-B596-6ACE36529B71}" type="slidenum">
              <a:rPr lang="en-US" altLang="zh-TW"/>
              <a:pPr/>
              <a:t>30</a:t>
            </a:fld>
            <a:endParaRPr lang="en-US" altLang="zh-TW"/>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2"/>
          <p:cNvSpPr>
            <a:spLocks noGrp="1" noChangeArrowheads="1"/>
          </p:cNvSpPr>
          <p:nvPr>
            <p:ph type="title"/>
          </p:nvPr>
        </p:nvSpPr>
        <p:spPr>
          <a:xfrm>
            <a:off x="1053884" y="247974"/>
            <a:ext cx="7632915" cy="1255390"/>
          </a:xfrm>
        </p:spPr>
        <p:txBody>
          <a:bodyPr/>
          <a:lstStyle/>
          <a:p>
            <a:pPr eaLnBrk="1" hangingPunct="1"/>
            <a:r>
              <a:rPr lang="en-US" altLang="zh-TW" sz="4000" b="1" dirty="0" smtClean="0">
                <a:solidFill>
                  <a:srgbClr val="C00000"/>
                </a:solidFill>
                <a:latin typeface="新細明體" pitchFamily="18" charset="-120"/>
              </a:rPr>
              <a:t>4-11  </a:t>
            </a:r>
            <a:r>
              <a:rPr lang="zh-TW" altLang="en-US" sz="4000" b="1" dirty="0" smtClean="0">
                <a:solidFill>
                  <a:srgbClr val="C00000"/>
                </a:solidFill>
                <a:latin typeface="新細明體" pitchFamily="18" charset="-120"/>
              </a:rPr>
              <a:t>摘要</a:t>
            </a:r>
            <a:endParaRPr lang="zh-TW" altLang="en-US" sz="4000" dirty="0" smtClean="0">
              <a:solidFill>
                <a:srgbClr val="C00000"/>
              </a:solidFill>
              <a:latin typeface="新細明體" pitchFamily="18" charset="-120"/>
            </a:endParaRPr>
          </a:p>
        </p:txBody>
      </p:sp>
      <p:sp>
        <p:nvSpPr>
          <p:cNvPr id="45060" name="Rectangle 3"/>
          <p:cNvSpPr>
            <a:spLocks noGrp="1" noChangeArrowheads="1"/>
          </p:cNvSpPr>
          <p:nvPr>
            <p:ph idx="1"/>
          </p:nvPr>
        </p:nvSpPr>
        <p:spPr>
          <a:xfrm>
            <a:off x="1363850" y="1658319"/>
            <a:ext cx="7622987" cy="4674219"/>
          </a:xfrm>
        </p:spPr>
        <p:txBody>
          <a:bodyPr>
            <a:normAutofit lnSpcReduction="10000"/>
          </a:bodyPr>
          <a:lstStyle/>
          <a:p>
            <a:pPr marL="609600" indent="-609600" eaLnBrk="1" hangingPunct="1">
              <a:lnSpc>
                <a:spcPct val="110000"/>
              </a:lnSpc>
              <a:buClr>
                <a:schemeClr val="tx1"/>
              </a:buClr>
              <a:buSzTx/>
              <a:buFont typeface="Wingdings" pitchFamily="2" charset="2"/>
              <a:buAutoNum type="arabicParenR"/>
            </a:pPr>
            <a:r>
              <a:rPr lang="zh-TW" altLang="en-US" dirty="0" smtClean="0">
                <a:latin typeface="新細明體" pitchFamily="18" charset="-120"/>
              </a:rPr>
              <a:t>競爭之前，我們無法事先決定競爭的內容。</a:t>
            </a:r>
          </a:p>
          <a:p>
            <a:pPr marL="609600" indent="-609600" eaLnBrk="1" hangingPunct="1">
              <a:lnSpc>
                <a:spcPct val="110000"/>
              </a:lnSpc>
              <a:buClr>
                <a:schemeClr val="tx1"/>
              </a:buClr>
              <a:buSzTx/>
              <a:buFont typeface="Wingdings" pitchFamily="2" charset="2"/>
              <a:buAutoNum type="arabicParenR"/>
            </a:pPr>
            <a:r>
              <a:rPr lang="zh-TW" altLang="en-US" dirty="0" smtClean="0">
                <a:latin typeface="新細明體" pitchFamily="18" charset="-120"/>
              </a:rPr>
              <a:t>競爭的價值，在於其結果的不可預測。</a:t>
            </a:r>
          </a:p>
          <a:p>
            <a:pPr marL="609600" indent="-609600" eaLnBrk="1" hangingPunct="1">
              <a:lnSpc>
                <a:spcPct val="110000"/>
              </a:lnSpc>
              <a:buClr>
                <a:schemeClr val="tx1"/>
              </a:buClr>
              <a:buSzTx/>
              <a:buFont typeface="Wingdings" pitchFamily="2" charset="2"/>
              <a:buAutoNum type="arabicParenR"/>
            </a:pPr>
            <a:r>
              <a:rPr lang="zh-TW" altLang="en-US" dirty="0" smtClean="0">
                <a:latin typeface="新細明體" pitchFamily="18" charset="-120"/>
              </a:rPr>
              <a:t>通過競爭獲致的好處，大都只是暫時的。</a:t>
            </a:r>
          </a:p>
          <a:p>
            <a:pPr marL="609600" indent="-609600" eaLnBrk="1" hangingPunct="1">
              <a:lnSpc>
                <a:spcPct val="110000"/>
              </a:lnSpc>
              <a:buClr>
                <a:schemeClr val="tx1"/>
              </a:buClr>
              <a:buSzTx/>
              <a:buFont typeface="Wingdings" pitchFamily="2" charset="2"/>
              <a:buAutoNum type="arabicParenR"/>
            </a:pPr>
            <a:r>
              <a:rPr lang="zh-TW" altLang="en-US" dirty="0" smtClean="0">
                <a:latin typeface="新細明體" pitchFamily="18" charset="-120"/>
              </a:rPr>
              <a:t>環境越是複雜，競爭愈是重要。</a:t>
            </a:r>
          </a:p>
          <a:p>
            <a:pPr marL="609600" indent="-609600" eaLnBrk="1" hangingPunct="1">
              <a:lnSpc>
                <a:spcPct val="110000"/>
              </a:lnSpc>
              <a:buClr>
                <a:schemeClr val="tx1"/>
              </a:buClr>
              <a:buSzTx/>
              <a:buFont typeface="Wingdings" pitchFamily="2" charset="2"/>
              <a:buAutoNum type="arabicParenR"/>
            </a:pPr>
            <a:r>
              <a:rPr lang="zh-TW" altLang="en-US" dirty="0" smtClean="0">
                <a:latin typeface="新細明體" pitchFamily="18" charset="-120"/>
              </a:rPr>
              <a:t>競爭在現實上必然不完全，也唯有在不完全的環境下，才存在真正的競爭。</a:t>
            </a:r>
          </a:p>
        </p:txBody>
      </p:sp>
      <p:sp>
        <p:nvSpPr>
          <p:cNvPr id="45058" name="投影片編號版面配置區 4"/>
          <p:cNvSpPr>
            <a:spLocks noGrp="1"/>
          </p:cNvSpPr>
          <p:nvPr>
            <p:ph type="sldNum" sz="quarter" idx="12"/>
          </p:nvPr>
        </p:nvSpPr>
        <p:spPr>
          <a:noFill/>
        </p:spPr>
        <p:txBody>
          <a:bodyPr/>
          <a:lstStyle/>
          <a:p>
            <a:fld id="{EB72E6BE-6BF1-4663-A5D4-8801D6248F39}" type="slidenum">
              <a:rPr lang="en-US" altLang="zh-TW"/>
              <a:pPr/>
              <a:t>31</a:t>
            </a:fld>
            <a:endParaRPr lang="en-US" altLang="zh-TW"/>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3" name="Rectangle 2"/>
          <p:cNvSpPr>
            <a:spLocks noGrp="1" noChangeArrowheads="1"/>
          </p:cNvSpPr>
          <p:nvPr>
            <p:ph type="title"/>
          </p:nvPr>
        </p:nvSpPr>
        <p:spPr>
          <a:xfrm>
            <a:off x="1394846" y="232475"/>
            <a:ext cx="7291953" cy="1120075"/>
          </a:xfrm>
        </p:spPr>
        <p:txBody>
          <a:bodyPr/>
          <a:lstStyle/>
          <a:p>
            <a:pPr eaLnBrk="1" hangingPunct="1"/>
            <a:r>
              <a:rPr lang="en-US" altLang="zh-TW" sz="4000" b="1" dirty="0" smtClean="0">
                <a:solidFill>
                  <a:schemeClr val="tx1"/>
                </a:solidFill>
                <a:latin typeface="細明體" pitchFamily="49" charset="-120"/>
                <a:ea typeface="細明體" pitchFamily="49" charset="-120"/>
              </a:rPr>
              <a:t>5. </a:t>
            </a:r>
            <a:r>
              <a:rPr lang="zh-TW" altLang="en-US" sz="4000" b="1" dirty="0" smtClean="0">
                <a:solidFill>
                  <a:schemeClr val="tx1"/>
                </a:solidFill>
                <a:latin typeface="細明體" pitchFamily="49" charset="-120"/>
                <a:ea typeface="細明體" pitchFamily="49" charset="-120"/>
              </a:rPr>
              <a:t>壟斷</a:t>
            </a:r>
          </a:p>
        </p:txBody>
      </p:sp>
      <p:sp>
        <p:nvSpPr>
          <p:cNvPr id="51204" name="Rectangle 3"/>
          <p:cNvSpPr>
            <a:spLocks noGrp="1" noChangeArrowheads="1"/>
          </p:cNvSpPr>
          <p:nvPr>
            <p:ph idx="1"/>
          </p:nvPr>
        </p:nvSpPr>
        <p:spPr>
          <a:xfrm>
            <a:off x="1379349" y="1394847"/>
            <a:ext cx="7597964" cy="5021828"/>
          </a:xfrm>
        </p:spPr>
        <p:txBody>
          <a:bodyPr/>
          <a:lstStyle/>
          <a:p>
            <a:pPr marL="609600" indent="-609600" eaLnBrk="1" hangingPunct="1">
              <a:lnSpc>
                <a:spcPct val="90000"/>
              </a:lnSpc>
              <a:buFont typeface="Wingdings" pitchFamily="2" charset="2"/>
              <a:buNone/>
            </a:pPr>
            <a:r>
              <a:rPr lang="zh-TW" altLang="en-US" dirty="0" smtClean="0">
                <a:latin typeface="細明體" pitchFamily="49" charset="-120"/>
                <a:ea typeface="細明體" pitchFamily="49" charset="-120"/>
              </a:rPr>
              <a:t>奧派對壟斷並不具敵意，視為產業發展的初階段：</a:t>
            </a:r>
          </a:p>
          <a:p>
            <a:pPr marL="609600" indent="-609600" eaLnBrk="1" hangingPunct="1">
              <a:lnSpc>
                <a:spcPct val="90000"/>
              </a:lnSpc>
              <a:buSzTx/>
              <a:buFont typeface="Wingdings" pitchFamily="2" charset="2"/>
              <a:buAutoNum type="arabicParenR"/>
            </a:pPr>
            <a:r>
              <a:rPr lang="en-US" altLang="zh-TW" dirty="0" err="1" smtClean="0">
                <a:latin typeface="細明體" pitchFamily="49" charset="-120"/>
                <a:ea typeface="細明體" pitchFamily="49" charset="-120"/>
              </a:rPr>
              <a:t>Menger</a:t>
            </a:r>
            <a:r>
              <a:rPr lang="zh-TW" altLang="en-US" dirty="0" smtClean="0">
                <a:latin typeface="細明體" pitchFamily="49" charset="-120"/>
                <a:ea typeface="細明體" pitchFamily="49" charset="-120"/>
              </a:rPr>
              <a:t>傳統：文明是從壟斷走向競爭，從授權專賣到市場開放，從技術獨佔到技術擴散；促成這發展的力量，包括人口、需要、財富、科學知識、教育的成長。（</a:t>
            </a:r>
            <a:r>
              <a:rPr lang="en-US" altLang="zh-TW" dirty="0" smtClean="0">
                <a:latin typeface="細明體" pitchFamily="49" charset="-120"/>
                <a:ea typeface="細明體" pitchFamily="49" charset="-120"/>
              </a:rPr>
              <a:t>EP</a:t>
            </a:r>
            <a:r>
              <a:rPr lang="zh-TW" altLang="en-US" dirty="0" smtClean="0">
                <a:latin typeface="細明體" pitchFamily="49" charset="-120"/>
                <a:ea typeface="細明體" pitchFamily="49" charset="-120"/>
              </a:rPr>
              <a:t>）</a:t>
            </a:r>
          </a:p>
          <a:p>
            <a:pPr marL="609600" indent="-609600" eaLnBrk="1" hangingPunct="1">
              <a:lnSpc>
                <a:spcPct val="90000"/>
              </a:lnSpc>
              <a:buSzTx/>
              <a:buFont typeface="Wingdings" pitchFamily="2" charset="2"/>
              <a:buAutoNum type="arabicParenR"/>
            </a:pPr>
            <a:r>
              <a:rPr lang="en-US" altLang="zh-TW" dirty="0" smtClean="0">
                <a:latin typeface="細明體" pitchFamily="49" charset="-120"/>
                <a:ea typeface="細明體" pitchFamily="49" charset="-120"/>
              </a:rPr>
              <a:t>Schumpeter:</a:t>
            </a:r>
            <a:r>
              <a:rPr lang="zh-TW" altLang="en-US" dirty="0" smtClean="0">
                <a:latin typeface="細明體" pitchFamily="49" charset="-120"/>
                <a:ea typeface="細明體" pitchFamily="49" charset="-120"/>
              </a:rPr>
              <a:t>壟斷廠商的研發投入高過小廠商。</a:t>
            </a:r>
          </a:p>
          <a:p>
            <a:pPr marL="609600" indent="-609600" eaLnBrk="1" hangingPunct="1">
              <a:lnSpc>
                <a:spcPct val="90000"/>
              </a:lnSpc>
              <a:buSzTx/>
              <a:buFont typeface="Wingdings" pitchFamily="2" charset="2"/>
              <a:buAutoNum type="arabicParenR"/>
            </a:pPr>
            <a:r>
              <a:rPr lang="en-US" altLang="zh-TW" dirty="0" err="1" smtClean="0">
                <a:latin typeface="細明體" pitchFamily="49" charset="-120"/>
                <a:ea typeface="細明體" pitchFamily="49" charset="-120"/>
              </a:rPr>
              <a:t>Mises</a:t>
            </a:r>
            <a:r>
              <a:rPr lang="en-US" altLang="zh-TW" dirty="0" smtClean="0">
                <a:latin typeface="細明體" pitchFamily="49" charset="-120"/>
                <a:ea typeface="細明體" pitchFamily="49" charset="-120"/>
              </a:rPr>
              <a:t>:</a:t>
            </a:r>
            <a:r>
              <a:rPr lang="zh-TW" altLang="en-US" dirty="0" smtClean="0">
                <a:latin typeface="細明體" pitchFamily="49" charset="-120"/>
                <a:ea typeface="細明體" pitchFamily="49" charset="-120"/>
              </a:rPr>
              <a:t>壟斷利潤都是一時的、短暫的。</a:t>
            </a:r>
          </a:p>
        </p:txBody>
      </p:sp>
      <p:sp>
        <p:nvSpPr>
          <p:cNvPr id="51202" name="投影片編號版面配置區 4"/>
          <p:cNvSpPr>
            <a:spLocks noGrp="1"/>
          </p:cNvSpPr>
          <p:nvPr>
            <p:ph type="sldNum" sz="quarter" idx="12"/>
          </p:nvPr>
        </p:nvSpPr>
        <p:spPr>
          <a:noFill/>
        </p:spPr>
        <p:txBody>
          <a:bodyPr/>
          <a:lstStyle/>
          <a:p>
            <a:fld id="{BDDA6085-DB70-4A2F-BD6D-DD3E4A0F83BA}" type="slidenum">
              <a:rPr lang="en-US" altLang="zh-TW"/>
              <a:pPr/>
              <a:t>32</a:t>
            </a:fld>
            <a:endParaRPr lang="en-US" altLang="zh-TW"/>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7" name="Rectangle 2"/>
          <p:cNvSpPr>
            <a:spLocks noGrp="1" noChangeArrowheads="1"/>
          </p:cNvSpPr>
          <p:nvPr>
            <p:ph type="title"/>
          </p:nvPr>
        </p:nvSpPr>
        <p:spPr>
          <a:xfrm>
            <a:off x="1069382" y="263472"/>
            <a:ext cx="7617417" cy="1246242"/>
          </a:xfrm>
        </p:spPr>
        <p:txBody>
          <a:bodyPr/>
          <a:lstStyle/>
          <a:p>
            <a:pPr eaLnBrk="1" hangingPunct="1"/>
            <a:r>
              <a:rPr lang="en-US" altLang="zh-TW" sz="4000" b="1" dirty="0" smtClean="0">
                <a:solidFill>
                  <a:srgbClr val="C00000"/>
                </a:solidFill>
                <a:latin typeface="新細明體" pitchFamily="18" charset="-120"/>
              </a:rPr>
              <a:t>5-1   </a:t>
            </a:r>
            <a:r>
              <a:rPr lang="zh-TW" altLang="en-US" sz="4000" b="1" dirty="0" smtClean="0">
                <a:solidFill>
                  <a:srgbClr val="C00000"/>
                </a:solidFill>
                <a:latin typeface="新細明體" pitchFamily="18" charset="-120"/>
              </a:rPr>
              <a:t>壟斷難以持續的原因</a:t>
            </a:r>
          </a:p>
        </p:txBody>
      </p:sp>
      <p:sp>
        <p:nvSpPr>
          <p:cNvPr id="52228" name="Rectangle 3"/>
          <p:cNvSpPr>
            <a:spLocks noGrp="1" noChangeArrowheads="1"/>
          </p:cNvSpPr>
          <p:nvPr>
            <p:ph idx="1"/>
          </p:nvPr>
        </p:nvSpPr>
        <p:spPr>
          <a:xfrm>
            <a:off x="1177871" y="1596324"/>
            <a:ext cx="7626404" cy="4563175"/>
          </a:xfrm>
        </p:spPr>
        <p:txBody>
          <a:bodyPr/>
          <a:lstStyle/>
          <a:p>
            <a:pPr eaLnBrk="1" hangingPunct="1">
              <a:lnSpc>
                <a:spcPct val="120000"/>
              </a:lnSpc>
            </a:pPr>
            <a:r>
              <a:rPr lang="zh-TW" altLang="en-US" dirty="0" smtClean="0">
                <a:latin typeface="細明體" pitchFamily="49" charset="-120"/>
                <a:ea typeface="細明體" pitchFamily="49" charset="-120"/>
              </a:rPr>
              <a:t>個人的主觀需要：接納異質的新品</a:t>
            </a:r>
          </a:p>
          <a:p>
            <a:pPr eaLnBrk="1" hangingPunct="1">
              <a:lnSpc>
                <a:spcPct val="120000"/>
              </a:lnSpc>
            </a:pPr>
            <a:r>
              <a:rPr lang="zh-TW" altLang="en-US" dirty="0" smtClean="0">
                <a:latin typeface="細明體" pitchFamily="49" charset="-120"/>
                <a:ea typeface="細明體" pitchFamily="49" charset="-120"/>
              </a:rPr>
              <a:t>企業家精神</a:t>
            </a:r>
            <a:r>
              <a:rPr lang="zh-TW" altLang="en-US" dirty="0" smtClean="0">
                <a:latin typeface="細明體" pitchFamily="49" charset="-120"/>
                <a:ea typeface="細明體" pitchFamily="49" charset="-120"/>
                <a:sym typeface="Wingdings" pitchFamily="2" charset="2"/>
              </a:rPr>
              <a:t>：下一章討論</a:t>
            </a:r>
            <a:endParaRPr lang="zh-TW" altLang="en-US" dirty="0" smtClean="0">
              <a:latin typeface="細明體" pitchFamily="49" charset="-120"/>
              <a:ea typeface="細明體" pitchFamily="49" charset="-120"/>
            </a:endParaRPr>
          </a:p>
          <a:p>
            <a:pPr eaLnBrk="1" hangingPunct="1">
              <a:lnSpc>
                <a:spcPct val="120000"/>
              </a:lnSpc>
            </a:pPr>
            <a:r>
              <a:rPr lang="zh-TW" altLang="en-US" dirty="0" smtClean="0">
                <a:latin typeface="細明體" pitchFamily="49" charset="-120"/>
                <a:ea typeface="細明體" pitchFamily="49" charset="-120"/>
              </a:rPr>
              <a:t>競賽是嚴峻和敵對的 ，但競爭卻不是競賽（</a:t>
            </a:r>
            <a:r>
              <a:rPr lang="en-US" altLang="zh-TW" dirty="0" smtClean="0">
                <a:latin typeface="細明體" pitchFamily="49" charset="-120"/>
                <a:ea typeface="細明體" pitchFamily="49" charset="-120"/>
              </a:rPr>
              <a:t>contest</a:t>
            </a:r>
            <a:r>
              <a:rPr lang="zh-TW" altLang="en-US" dirty="0" smtClean="0">
                <a:latin typeface="細明體" pitchFamily="49" charset="-120"/>
                <a:ea typeface="細明體" pitchFamily="49" charset="-120"/>
              </a:rPr>
              <a:t>）。（市場競爭的本質）</a:t>
            </a:r>
          </a:p>
          <a:p>
            <a:pPr eaLnBrk="1" hangingPunct="1">
              <a:lnSpc>
                <a:spcPct val="120000"/>
              </a:lnSpc>
            </a:pPr>
            <a:r>
              <a:rPr lang="zh-TW" altLang="en-US" dirty="0" smtClean="0">
                <a:latin typeface="細明體" pitchFamily="49" charset="-120"/>
                <a:ea typeface="細明體" pitchFamily="49" charset="-120"/>
              </a:rPr>
              <a:t>利潤給人們面對可能失敗的勇氣。（強大誘因）</a:t>
            </a:r>
          </a:p>
        </p:txBody>
      </p:sp>
      <p:sp>
        <p:nvSpPr>
          <p:cNvPr id="52226" name="投影片編號版面配置區 4"/>
          <p:cNvSpPr>
            <a:spLocks noGrp="1"/>
          </p:cNvSpPr>
          <p:nvPr>
            <p:ph type="sldNum" sz="quarter" idx="12"/>
          </p:nvPr>
        </p:nvSpPr>
        <p:spPr>
          <a:noFill/>
        </p:spPr>
        <p:txBody>
          <a:bodyPr/>
          <a:lstStyle/>
          <a:p>
            <a:fld id="{DA62EC45-EB75-413F-8D87-58507956CE65}" type="slidenum">
              <a:rPr lang="en-US" altLang="zh-TW"/>
              <a:pPr/>
              <a:t>33</a:t>
            </a:fld>
            <a:endParaRPr lang="en-US" altLang="zh-TW"/>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Rectangle 2"/>
          <p:cNvSpPr>
            <a:spLocks noGrp="1" noChangeArrowheads="1"/>
          </p:cNvSpPr>
          <p:nvPr>
            <p:ph type="title"/>
          </p:nvPr>
        </p:nvSpPr>
        <p:spPr>
          <a:xfrm>
            <a:off x="1115878" y="433953"/>
            <a:ext cx="7570922" cy="1136085"/>
          </a:xfrm>
        </p:spPr>
        <p:txBody>
          <a:bodyPr/>
          <a:lstStyle/>
          <a:p>
            <a:pPr eaLnBrk="1" hangingPunct="1"/>
            <a:r>
              <a:rPr lang="en-US" altLang="zh-TW" sz="4000" b="1" dirty="0" smtClean="0">
                <a:solidFill>
                  <a:srgbClr val="C00000"/>
                </a:solidFill>
                <a:latin typeface="新細明體" pitchFamily="18" charset="-120"/>
              </a:rPr>
              <a:t>5-2  </a:t>
            </a:r>
            <a:r>
              <a:rPr lang="zh-TW" altLang="en-US" sz="4000" b="1" dirty="0" smtClean="0">
                <a:solidFill>
                  <a:srgbClr val="C00000"/>
                </a:solidFill>
                <a:latin typeface="新細明體" pitchFamily="18" charset="-120"/>
              </a:rPr>
              <a:t>市場過程</a:t>
            </a:r>
          </a:p>
        </p:txBody>
      </p:sp>
      <p:sp>
        <p:nvSpPr>
          <p:cNvPr id="50180" name="Rectangle 3"/>
          <p:cNvSpPr>
            <a:spLocks noGrp="1" noChangeArrowheads="1"/>
          </p:cNvSpPr>
          <p:nvPr>
            <p:ph idx="1"/>
          </p:nvPr>
        </p:nvSpPr>
        <p:spPr>
          <a:xfrm>
            <a:off x="749300" y="1509713"/>
            <a:ext cx="8170863" cy="4570412"/>
          </a:xfrm>
        </p:spPr>
        <p:txBody>
          <a:bodyPr/>
          <a:lstStyle/>
          <a:p>
            <a:pPr eaLnBrk="1" hangingPunct="1">
              <a:lnSpc>
                <a:spcPct val="140000"/>
              </a:lnSpc>
            </a:pPr>
            <a:r>
              <a:rPr lang="zh-TW" altLang="en-US" smtClean="0"/>
              <a:t>在否定均衡又認為競爭結果無法預知下，奧派的市場理論便專注於探討有利於市場競爭的條件和有害的干預。</a:t>
            </a:r>
          </a:p>
          <a:p>
            <a:pPr eaLnBrk="1" hangingPunct="1">
              <a:lnSpc>
                <a:spcPct val="140000"/>
              </a:lnSpc>
            </a:pPr>
            <a:r>
              <a:rPr lang="zh-TW" altLang="en-US" smtClean="0">
                <a:latin typeface="新細明體" pitchFamily="18" charset="-120"/>
              </a:rPr>
              <a:t>另一理論關懷是：市場競爭是否最終也會走向壟斷，或是收斂到某個</a:t>
            </a:r>
            <a:r>
              <a:rPr lang="zh-TW" altLang="en-US" smtClean="0"/>
              <a:t>均衡？（這兩項發展均會消滅競爭。）</a:t>
            </a:r>
          </a:p>
        </p:txBody>
      </p:sp>
      <p:sp>
        <p:nvSpPr>
          <p:cNvPr id="50178" name="投影片編號版面配置區 4"/>
          <p:cNvSpPr>
            <a:spLocks noGrp="1"/>
          </p:cNvSpPr>
          <p:nvPr>
            <p:ph type="sldNum" sz="quarter" idx="12"/>
          </p:nvPr>
        </p:nvSpPr>
        <p:spPr>
          <a:noFill/>
        </p:spPr>
        <p:txBody>
          <a:bodyPr/>
          <a:lstStyle/>
          <a:p>
            <a:fld id="{8D588D2C-D0E0-4FF8-8FD1-523926F4F9A1}" type="slidenum">
              <a:rPr lang="en-US" altLang="zh-TW"/>
              <a:pPr/>
              <a:t>34</a:t>
            </a:fld>
            <a:endParaRPr lang="en-US" altLang="zh-TW"/>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1" name="Rectangle 2"/>
          <p:cNvSpPr>
            <a:spLocks noGrp="1" noChangeArrowheads="1"/>
          </p:cNvSpPr>
          <p:nvPr>
            <p:ph type="title"/>
          </p:nvPr>
        </p:nvSpPr>
        <p:spPr>
          <a:xfrm>
            <a:off x="1301858" y="278970"/>
            <a:ext cx="7384942" cy="1178356"/>
          </a:xfrm>
        </p:spPr>
        <p:txBody>
          <a:bodyPr/>
          <a:lstStyle/>
          <a:p>
            <a:pPr eaLnBrk="1" hangingPunct="1"/>
            <a:r>
              <a:rPr lang="en-US" altLang="zh-TW" sz="4000" b="1" dirty="0" smtClean="0">
                <a:solidFill>
                  <a:srgbClr val="C00000"/>
                </a:solidFill>
                <a:latin typeface="新細明體" pitchFamily="18" charset="-120"/>
              </a:rPr>
              <a:t>5-3   </a:t>
            </a:r>
            <a:r>
              <a:rPr lang="zh-TW" altLang="en-US" sz="4000" b="1" dirty="0" smtClean="0">
                <a:solidFill>
                  <a:srgbClr val="C00000"/>
                </a:solidFill>
                <a:latin typeface="新細明體" pitchFamily="18" charset="-120"/>
              </a:rPr>
              <a:t>市場矯正錯誤的過程</a:t>
            </a:r>
          </a:p>
        </p:txBody>
      </p:sp>
      <p:sp>
        <p:nvSpPr>
          <p:cNvPr id="53252" name="Rectangle 3"/>
          <p:cNvSpPr>
            <a:spLocks noGrp="1" noChangeArrowheads="1"/>
          </p:cNvSpPr>
          <p:nvPr>
            <p:ph idx="1"/>
          </p:nvPr>
        </p:nvSpPr>
        <p:spPr>
          <a:xfrm>
            <a:off x="1286359" y="1518834"/>
            <a:ext cx="7598879" cy="5164541"/>
          </a:xfrm>
        </p:spPr>
        <p:txBody>
          <a:bodyPr/>
          <a:lstStyle/>
          <a:p>
            <a:pPr marL="609600" indent="-609600" eaLnBrk="1" hangingPunct="1">
              <a:lnSpc>
                <a:spcPct val="90000"/>
              </a:lnSpc>
              <a:buClr>
                <a:srgbClr val="000000"/>
              </a:buClr>
              <a:buSzTx/>
            </a:pPr>
            <a:r>
              <a:rPr lang="zh-TW" altLang="en-US" dirty="0" smtClean="0">
                <a:latin typeface="細明體" pitchFamily="49" charset="-120"/>
                <a:ea typeface="細明體" pitchFamily="49" charset="-120"/>
              </a:rPr>
              <a:t>個人行動前的計畫：知識不足、對市場的理解錯誤。</a:t>
            </a:r>
          </a:p>
          <a:p>
            <a:pPr marL="609600" indent="-609600" eaLnBrk="1" hangingPunct="1">
              <a:lnSpc>
                <a:spcPct val="90000"/>
              </a:lnSpc>
              <a:buClr>
                <a:srgbClr val="000000"/>
              </a:buClr>
              <a:buSzTx/>
            </a:pPr>
            <a:r>
              <a:rPr lang="zh-TW" altLang="en-US" dirty="0" smtClean="0">
                <a:latin typeface="細明體" pitchFamily="49" charset="-120"/>
                <a:ea typeface="細明體" pitchFamily="49" charset="-120"/>
              </a:rPr>
              <a:t>個人行動的失敗：</a:t>
            </a:r>
          </a:p>
          <a:p>
            <a:pPr marL="990600" lvl="1" indent="-533400" eaLnBrk="1" hangingPunct="1">
              <a:lnSpc>
                <a:spcPct val="90000"/>
              </a:lnSpc>
              <a:buClr>
                <a:srgbClr val="000000"/>
              </a:buClr>
              <a:buSzTx/>
              <a:buFont typeface="Arial" charset="0"/>
              <a:buAutoNum type="arabicPeriod"/>
            </a:pPr>
            <a:r>
              <a:rPr lang="zh-TW" altLang="en-US" sz="3200" dirty="0" smtClean="0">
                <a:latin typeface="細明體" pitchFamily="49" charset="-120"/>
                <a:ea typeface="細明體" pitchFamily="49" charset="-120"/>
              </a:rPr>
              <a:t>協調失敗：行動經驗不足、與他人計畫出現衝突</a:t>
            </a:r>
          </a:p>
          <a:p>
            <a:pPr marL="990600" lvl="1" indent="-533400" eaLnBrk="1" hangingPunct="1">
              <a:lnSpc>
                <a:spcPct val="90000"/>
              </a:lnSpc>
              <a:buClr>
                <a:srgbClr val="000000"/>
              </a:buClr>
              <a:buSzTx/>
              <a:buFont typeface="Arial" charset="0"/>
              <a:buAutoNum type="arabicPeriod"/>
            </a:pPr>
            <a:r>
              <a:rPr lang="zh-TW" altLang="en-US" sz="3200" dirty="0" smtClean="0">
                <a:latin typeface="細明體" pitchFamily="49" charset="-120"/>
                <a:ea typeface="細明體" pitchFamily="49" charset="-120"/>
              </a:rPr>
              <a:t>計畫無法展開：對方預料外的反應、新科技突現、局勢巨變</a:t>
            </a:r>
          </a:p>
          <a:p>
            <a:pPr marL="609600" indent="-609600" eaLnBrk="1" hangingPunct="1">
              <a:lnSpc>
                <a:spcPct val="90000"/>
              </a:lnSpc>
              <a:buClr>
                <a:srgbClr val="000000"/>
              </a:buClr>
              <a:buSzTx/>
            </a:pPr>
            <a:r>
              <a:rPr lang="zh-TW" altLang="en-US" dirty="0" smtClean="0">
                <a:latin typeface="細明體" pitchFamily="49" charset="-120"/>
                <a:ea typeface="細明體" pitchFamily="49" charset="-120"/>
              </a:rPr>
              <a:t>失敗行動的修正：</a:t>
            </a:r>
            <a:r>
              <a:rPr lang="en-US" altLang="zh-TW" dirty="0" smtClean="0">
                <a:latin typeface="細明體" pitchFamily="49" charset="-120"/>
                <a:ea typeface="細明體" pitchFamily="49" charset="-120"/>
              </a:rPr>
              <a:t>(S. Ikeda)</a:t>
            </a:r>
          </a:p>
          <a:p>
            <a:pPr marL="990600" lvl="1" indent="-533400" eaLnBrk="1" hangingPunct="1">
              <a:lnSpc>
                <a:spcPct val="90000"/>
              </a:lnSpc>
              <a:buClr>
                <a:srgbClr val="000000"/>
              </a:buClr>
              <a:buSzTx/>
              <a:buFont typeface="Arial" charset="0"/>
              <a:buAutoNum type="arabicPeriod"/>
            </a:pPr>
            <a:r>
              <a:rPr lang="zh-TW" altLang="en-US" sz="3200" dirty="0" smtClean="0">
                <a:latin typeface="細明體" pitchFamily="49" charset="-120"/>
                <a:ea typeface="細明體" pitchFamily="49" charset="-120"/>
              </a:rPr>
              <a:t>迫使個人調整行動</a:t>
            </a:r>
          </a:p>
          <a:p>
            <a:pPr marL="990600" lvl="1" indent="-533400" eaLnBrk="1" hangingPunct="1">
              <a:lnSpc>
                <a:spcPct val="90000"/>
              </a:lnSpc>
              <a:buClr>
                <a:srgbClr val="000000"/>
              </a:buClr>
              <a:buSzTx/>
              <a:buFont typeface="Arial" charset="0"/>
              <a:buAutoNum type="arabicPeriod"/>
            </a:pPr>
            <a:r>
              <a:rPr lang="zh-TW" altLang="en-US" sz="3200" dirty="0" smtClean="0">
                <a:latin typeface="細明體" pitchFamily="49" charset="-120"/>
                <a:ea typeface="細明體" pitchFamily="49" charset="-120"/>
              </a:rPr>
              <a:t>引導他人避免相同的錯誤。</a:t>
            </a:r>
          </a:p>
        </p:txBody>
      </p:sp>
      <p:sp>
        <p:nvSpPr>
          <p:cNvPr id="53250" name="投影片編號版面配置區 4"/>
          <p:cNvSpPr>
            <a:spLocks noGrp="1"/>
          </p:cNvSpPr>
          <p:nvPr>
            <p:ph type="sldNum" sz="quarter" idx="12"/>
          </p:nvPr>
        </p:nvSpPr>
        <p:spPr>
          <a:noFill/>
        </p:spPr>
        <p:txBody>
          <a:bodyPr/>
          <a:lstStyle/>
          <a:p>
            <a:fld id="{AABD7CD7-24CC-4841-A114-8FD7167912B3}" type="slidenum">
              <a:rPr lang="en-US" altLang="zh-TW"/>
              <a:pPr/>
              <a:t>35</a:t>
            </a:fld>
            <a:endParaRPr lang="en-US" altLang="zh-TW"/>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5" name="Rectangle 2"/>
          <p:cNvSpPr>
            <a:spLocks noGrp="1" noChangeArrowheads="1"/>
          </p:cNvSpPr>
          <p:nvPr>
            <p:ph type="title"/>
          </p:nvPr>
        </p:nvSpPr>
        <p:spPr>
          <a:xfrm>
            <a:off x="1131376" y="278969"/>
            <a:ext cx="7555424" cy="1208519"/>
          </a:xfrm>
        </p:spPr>
        <p:txBody>
          <a:bodyPr/>
          <a:lstStyle/>
          <a:p>
            <a:pPr eaLnBrk="1" hangingPunct="1"/>
            <a:r>
              <a:rPr lang="en-US" altLang="zh-TW" sz="4000" b="1" dirty="0" smtClean="0">
                <a:solidFill>
                  <a:srgbClr val="C00000"/>
                </a:solidFill>
                <a:latin typeface="新細明體" pitchFamily="18" charset="-120"/>
              </a:rPr>
              <a:t>5-4   </a:t>
            </a:r>
            <a:r>
              <a:rPr lang="zh-TW" altLang="en-US" sz="4000" b="1" dirty="0" smtClean="0">
                <a:solidFill>
                  <a:srgbClr val="C00000"/>
                </a:solidFill>
                <a:latin typeface="新細明體" pitchFamily="18" charset="-120"/>
              </a:rPr>
              <a:t>競爭乃是發現程序</a:t>
            </a:r>
          </a:p>
        </p:txBody>
      </p:sp>
      <p:sp>
        <p:nvSpPr>
          <p:cNvPr id="54276" name="Rectangle 3"/>
          <p:cNvSpPr>
            <a:spLocks noGrp="1" noChangeArrowheads="1"/>
          </p:cNvSpPr>
          <p:nvPr>
            <p:ph idx="1"/>
          </p:nvPr>
        </p:nvSpPr>
        <p:spPr>
          <a:xfrm>
            <a:off x="1162373" y="1549831"/>
            <a:ext cx="7540302" cy="4866844"/>
          </a:xfrm>
        </p:spPr>
        <p:txBody>
          <a:bodyPr>
            <a:normAutofit lnSpcReduction="10000"/>
          </a:bodyPr>
          <a:lstStyle/>
          <a:p>
            <a:pPr eaLnBrk="1" hangingPunct="1"/>
            <a:r>
              <a:rPr lang="en-US" altLang="zh-TW" dirty="0" smtClean="0"/>
              <a:t>“I propose to consider competition as a procedure for the discovery of such facts as, without resort to it, would not be known to anyone, or at least would not be utilized.” (Hayek, CDP, p.179)</a:t>
            </a:r>
          </a:p>
          <a:p>
            <a:pPr eaLnBrk="1" hangingPunct="1"/>
            <a:r>
              <a:rPr lang="en-US" altLang="zh-TW" dirty="0" smtClean="0"/>
              <a:t>“Which goods are scarce goods, or which things are goods, and how scarce or valuable they are—these are precisely the things which competition has to discover.” (p. 181)</a:t>
            </a:r>
          </a:p>
        </p:txBody>
      </p:sp>
      <p:sp>
        <p:nvSpPr>
          <p:cNvPr id="54274" name="投影片編號版面配置區 4"/>
          <p:cNvSpPr>
            <a:spLocks noGrp="1"/>
          </p:cNvSpPr>
          <p:nvPr>
            <p:ph type="sldNum" sz="quarter" idx="12"/>
          </p:nvPr>
        </p:nvSpPr>
        <p:spPr>
          <a:noFill/>
        </p:spPr>
        <p:txBody>
          <a:bodyPr/>
          <a:lstStyle/>
          <a:p>
            <a:fld id="{0324ACBC-174E-471A-A3AE-371CFE8DC12C}" type="slidenum">
              <a:rPr lang="en-US" altLang="zh-TW"/>
              <a:pPr/>
              <a:t>36</a:t>
            </a:fld>
            <a:endParaRPr lang="en-US" altLang="zh-TW"/>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9" name="Rectangle 2"/>
          <p:cNvSpPr>
            <a:spLocks noGrp="1" noChangeArrowheads="1"/>
          </p:cNvSpPr>
          <p:nvPr>
            <p:ph type="title"/>
          </p:nvPr>
        </p:nvSpPr>
        <p:spPr>
          <a:xfrm>
            <a:off x="1084881" y="263471"/>
            <a:ext cx="7581282" cy="966842"/>
          </a:xfrm>
        </p:spPr>
        <p:txBody>
          <a:bodyPr/>
          <a:lstStyle/>
          <a:p>
            <a:pPr eaLnBrk="1" hangingPunct="1"/>
            <a:r>
              <a:rPr lang="en-US" altLang="zh-TW" sz="4000" b="1" dirty="0" smtClean="0">
                <a:solidFill>
                  <a:srgbClr val="C00000"/>
                </a:solidFill>
                <a:latin typeface="新細明體" pitchFamily="18" charset="-120"/>
              </a:rPr>
              <a:t>5-5  </a:t>
            </a:r>
            <a:r>
              <a:rPr lang="zh-TW" altLang="en-US" sz="4000" b="1" dirty="0" smtClean="0">
                <a:solidFill>
                  <a:srgbClr val="C00000"/>
                </a:solidFill>
                <a:latin typeface="新細明體" pitchFamily="18" charset="-120"/>
              </a:rPr>
              <a:t>秩序替代均衡</a:t>
            </a:r>
          </a:p>
        </p:txBody>
      </p:sp>
      <p:sp>
        <p:nvSpPr>
          <p:cNvPr id="55300" name="Rectangle 3"/>
          <p:cNvSpPr>
            <a:spLocks noGrp="1" noChangeArrowheads="1"/>
          </p:cNvSpPr>
          <p:nvPr>
            <p:ph idx="1"/>
          </p:nvPr>
        </p:nvSpPr>
        <p:spPr>
          <a:xfrm>
            <a:off x="1177871" y="1286360"/>
            <a:ext cx="7605767" cy="5016016"/>
          </a:xfrm>
        </p:spPr>
        <p:txBody>
          <a:bodyPr>
            <a:normAutofit fontScale="92500"/>
          </a:bodyPr>
          <a:lstStyle/>
          <a:p>
            <a:pPr eaLnBrk="1" hangingPunct="1"/>
            <a:r>
              <a:rPr lang="zh-TW" altLang="en-US" dirty="0" smtClean="0">
                <a:latin typeface="新細明體" pitchFamily="18" charset="-120"/>
              </a:rPr>
              <a:t>一般認為經濟體 </a:t>
            </a:r>
            <a:r>
              <a:rPr lang="en-US" altLang="zh-TW" dirty="0" smtClean="0">
                <a:latin typeface="新細明體" pitchFamily="18" charset="-120"/>
              </a:rPr>
              <a:t>(economy) </a:t>
            </a:r>
            <a:r>
              <a:rPr lang="zh-TW" altLang="en-US" dirty="0" smtClean="0">
                <a:latin typeface="新細明體" pitchFamily="18" charset="-120"/>
              </a:rPr>
              <a:t>應該是一種組織或某種人們的精心設計，其目的在實現某種目地，而其實現狀態是一個穩定的均衡。</a:t>
            </a:r>
          </a:p>
          <a:p>
            <a:pPr eaLnBrk="1" hangingPunct="1"/>
            <a:r>
              <a:rPr lang="en-US" altLang="zh-TW" b="1" dirty="0" smtClean="0">
                <a:latin typeface="新細明體" pitchFamily="18" charset="-120"/>
              </a:rPr>
              <a:t>“Spontaneous Order</a:t>
            </a:r>
            <a:r>
              <a:rPr lang="en-US" altLang="zh-TW" dirty="0" smtClean="0">
                <a:latin typeface="新細明體" pitchFamily="18" charset="-120"/>
              </a:rPr>
              <a:t> produced by the market is nothing of this kind; and in important respects it does not behave like an economy proper. “</a:t>
            </a:r>
          </a:p>
          <a:p>
            <a:pPr lvl="1" eaLnBrk="1" hangingPunct="1">
              <a:buFont typeface="Wingdings" pitchFamily="2" charset="2"/>
              <a:buNone/>
            </a:pPr>
            <a:r>
              <a:rPr lang="zh-TW" altLang="en-US" sz="3200" dirty="0" smtClean="0">
                <a:latin typeface="新細明體" pitchFamily="18" charset="-120"/>
              </a:rPr>
              <a:t>（</a:t>
            </a:r>
            <a:r>
              <a:rPr lang="en-US" altLang="zh-TW" sz="3200" dirty="0" smtClean="0">
                <a:latin typeface="新細明體" pitchFamily="18" charset="-120"/>
              </a:rPr>
              <a:t>spontaneous order</a:t>
            </a:r>
            <a:r>
              <a:rPr lang="en-US" altLang="zh-TW" sz="3200" b="1" dirty="0" smtClean="0">
                <a:latin typeface="新細明體" pitchFamily="18" charset="-120"/>
              </a:rPr>
              <a:t> </a:t>
            </a:r>
            <a:r>
              <a:rPr lang="zh-TW" altLang="en-US" sz="3200" dirty="0" smtClean="0">
                <a:latin typeface="新細明體" pitchFamily="18" charset="-120"/>
              </a:rPr>
              <a:t>＝長成秩序）</a:t>
            </a:r>
          </a:p>
          <a:p>
            <a:pPr eaLnBrk="1" hangingPunct="1"/>
            <a:r>
              <a:rPr lang="zh-TW" altLang="en-US" dirty="0" smtClean="0">
                <a:latin typeface="細明體" pitchFamily="49" charset="-120"/>
                <a:ea typeface="細明體" pitchFamily="49" charset="-120"/>
              </a:rPr>
              <a:t>市場過程造成的暫時結果，只能告訴個人應當接著去尋找什麼。</a:t>
            </a:r>
            <a:endParaRPr lang="zh-TW" altLang="en-US" sz="3600" dirty="0" smtClean="0">
              <a:latin typeface="新細明體" pitchFamily="18" charset="-120"/>
            </a:endParaRPr>
          </a:p>
        </p:txBody>
      </p:sp>
      <p:sp>
        <p:nvSpPr>
          <p:cNvPr id="55298" name="投影片編號版面配置區 4"/>
          <p:cNvSpPr>
            <a:spLocks noGrp="1"/>
          </p:cNvSpPr>
          <p:nvPr>
            <p:ph type="sldNum" sz="quarter" idx="12"/>
          </p:nvPr>
        </p:nvSpPr>
        <p:spPr>
          <a:noFill/>
        </p:spPr>
        <p:txBody>
          <a:bodyPr/>
          <a:lstStyle/>
          <a:p>
            <a:fld id="{D86C574C-A8B8-4039-B96E-FC878EEAC0A3}" type="slidenum">
              <a:rPr lang="en-US" altLang="zh-TW"/>
              <a:pPr/>
              <a:t>37</a:t>
            </a:fld>
            <a:endParaRPr lang="en-US" altLang="zh-TW"/>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7" name="Rectangle 2"/>
          <p:cNvSpPr>
            <a:spLocks noGrp="1" noChangeArrowheads="1"/>
          </p:cNvSpPr>
          <p:nvPr>
            <p:ph type="title"/>
          </p:nvPr>
        </p:nvSpPr>
        <p:spPr>
          <a:xfrm>
            <a:off x="1193368" y="356462"/>
            <a:ext cx="7493431" cy="1127852"/>
          </a:xfrm>
        </p:spPr>
        <p:txBody>
          <a:bodyPr/>
          <a:lstStyle/>
          <a:p>
            <a:pPr eaLnBrk="1" hangingPunct="1"/>
            <a:r>
              <a:rPr lang="en-US" altLang="zh-TW" sz="4000" b="1" dirty="0" smtClean="0">
                <a:solidFill>
                  <a:schemeClr val="tx1"/>
                </a:solidFill>
                <a:latin typeface="新細明體" pitchFamily="18" charset="-120"/>
              </a:rPr>
              <a:t>6.  </a:t>
            </a:r>
            <a:r>
              <a:rPr lang="zh-TW" altLang="en-US" sz="4000" b="1" dirty="0" smtClean="0">
                <a:solidFill>
                  <a:schemeClr val="tx1"/>
                </a:solidFill>
                <a:latin typeface="新細明體" pitchFamily="18" charset="-120"/>
              </a:rPr>
              <a:t>自由市場的條件</a:t>
            </a:r>
          </a:p>
        </p:txBody>
      </p:sp>
      <p:sp>
        <p:nvSpPr>
          <p:cNvPr id="57348" name="Rectangle 3"/>
          <p:cNvSpPr>
            <a:spLocks noGrp="1" noChangeArrowheads="1"/>
          </p:cNvSpPr>
          <p:nvPr>
            <p:ph idx="1"/>
          </p:nvPr>
        </p:nvSpPr>
        <p:spPr>
          <a:xfrm>
            <a:off x="1332854" y="1658319"/>
            <a:ext cx="6731646" cy="2613644"/>
          </a:xfrm>
        </p:spPr>
        <p:txBody>
          <a:bodyPr/>
          <a:lstStyle/>
          <a:p>
            <a:pPr marL="609600" indent="-609600" eaLnBrk="1" hangingPunct="1">
              <a:lnSpc>
                <a:spcPct val="130000"/>
              </a:lnSpc>
              <a:buClr>
                <a:srgbClr val="000099"/>
              </a:buClr>
              <a:buSzTx/>
              <a:buFont typeface="Wingdings" pitchFamily="2" charset="2"/>
              <a:buAutoNum type="arabicParenR"/>
            </a:pPr>
            <a:r>
              <a:rPr lang="zh-TW" altLang="en-US" dirty="0" smtClean="0">
                <a:latin typeface="新細明體" pitchFamily="18" charset="-120"/>
              </a:rPr>
              <a:t>人員與商品的進出自由</a:t>
            </a:r>
          </a:p>
          <a:p>
            <a:pPr marL="609600" indent="-609600" eaLnBrk="1" hangingPunct="1">
              <a:lnSpc>
                <a:spcPct val="130000"/>
              </a:lnSpc>
              <a:buClr>
                <a:srgbClr val="000099"/>
              </a:buClr>
              <a:buSzTx/>
              <a:buFont typeface="Wingdings" pitchFamily="2" charset="2"/>
              <a:buAutoNum type="arabicParenR"/>
            </a:pPr>
            <a:r>
              <a:rPr lang="zh-TW" altLang="en-US" dirty="0" smtClean="0">
                <a:latin typeface="新細明體" pitchFamily="18" charset="-120"/>
              </a:rPr>
              <a:t>定價與契約的自由</a:t>
            </a:r>
          </a:p>
          <a:p>
            <a:pPr marL="609600" indent="-609600" eaLnBrk="1" hangingPunct="1">
              <a:lnSpc>
                <a:spcPct val="130000"/>
              </a:lnSpc>
              <a:buClr>
                <a:srgbClr val="000099"/>
              </a:buClr>
              <a:buSzTx/>
              <a:buFont typeface="Wingdings" pitchFamily="2" charset="2"/>
              <a:buAutoNum type="arabicParenR"/>
            </a:pPr>
            <a:r>
              <a:rPr lang="zh-TW" altLang="en-US" dirty="0" smtClean="0">
                <a:latin typeface="新細明體" pitchFamily="18" charset="-120"/>
              </a:rPr>
              <a:t>商業模式 </a:t>
            </a:r>
            <a:r>
              <a:rPr lang="en-US" altLang="zh-TW" dirty="0" smtClean="0">
                <a:latin typeface="新細明體" pitchFamily="18" charset="-120"/>
              </a:rPr>
              <a:t>(business pattern) </a:t>
            </a:r>
            <a:r>
              <a:rPr lang="zh-TW" altLang="en-US" dirty="0" smtClean="0">
                <a:latin typeface="新細明體" pitchFamily="18" charset="-120"/>
              </a:rPr>
              <a:t>的自由</a:t>
            </a:r>
          </a:p>
        </p:txBody>
      </p:sp>
      <p:sp>
        <p:nvSpPr>
          <p:cNvPr id="57346" name="投影片編號版面配置區 4"/>
          <p:cNvSpPr>
            <a:spLocks noGrp="1"/>
          </p:cNvSpPr>
          <p:nvPr>
            <p:ph type="sldNum" sz="quarter" idx="12"/>
          </p:nvPr>
        </p:nvSpPr>
        <p:spPr>
          <a:noFill/>
        </p:spPr>
        <p:txBody>
          <a:bodyPr/>
          <a:lstStyle/>
          <a:p>
            <a:fld id="{86370B0A-4F03-46EF-BE29-FA353CECE5FC}" type="slidenum">
              <a:rPr lang="en-US" altLang="zh-TW"/>
              <a:pPr/>
              <a:t>38</a:t>
            </a:fld>
            <a:endParaRPr lang="en-US" altLang="zh-TW"/>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Rectangle 2"/>
          <p:cNvSpPr>
            <a:spLocks noGrp="1" noChangeArrowheads="1"/>
          </p:cNvSpPr>
          <p:nvPr>
            <p:ph type="title"/>
          </p:nvPr>
        </p:nvSpPr>
        <p:spPr>
          <a:xfrm>
            <a:off x="1239864" y="449451"/>
            <a:ext cx="7446936" cy="961837"/>
          </a:xfrm>
        </p:spPr>
        <p:txBody>
          <a:bodyPr/>
          <a:lstStyle/>
          <a:p>
            <a:pPr eaLnBrk="1" hangingPunct="1"/>
            <a:r>
              <a:rPr lang="en-US" altLang="zh-TW" sz="4000" b="1" dirty="0" smtClean="0">
                <a:solidFill>
                  <a:srgbClr val="C00000"/>
                </a:solidFill>
                <a:latin typeface="新細明體" pitchFamily="18" charset="-120"/>
              </a:rPr>
              <a:t>6-1  </a:t>
            </a:r>
            <a:r>
              <a:rPr lang="zh-TW" altLang="en-US" sz="4000" b="1" dirty="0" smtClean="0">
                <a:solidFill>
                  <a:srgbClr val="C00000"/>
                </a:solidFill>
                <a:latin typeface="新細明體" pitchFamily="18" charset="-120"/>
              </a:rPr>
              <a:t>市場的自由度</a:t>
            </a:r>
          </a:p>
        </p:txBody>
      </p:sp>
      <p:sp>
        <p:nvSpPr>
          <p:cNvPr id="58372" name="Rectangle 3"/>
          <p:cNvSpPr>
            <a:spLocks noGrp="1" noChangeArrowheads="1"/>
          </p:cNvSpPr>
          <p:nvPr>
            <p:ph idx="1"/>
          </p:nvPr>
        </p:nvSpPr>
        <p:spPr>
          <a:xfrm>
            <a:off x="1270861" y="1766807"/>
            <a:ext cx="7444514" cy="4692731"/>
          </a:xfrm>
        </p:spPr>
        <p:txBody>
          <a:bodyPr>
            <a:normAutofit lnSpcReduction="10000"/>
          </a:bodyPr>
          <a:lstStyle/>
          <a:p>
            <a:pPr eaLnBrk="1" hangingPunct="1"/>
            <a:r>
              <a:rPr lang="zh-TW" altLang="en-US" dirty="0" smtClean="0">
                <a:latin typeface="新細明體" pitchFamily="18" charset="-120"/>
              </a:rPr>
              <a:t>個人在市場的購買自由度：該市場的販賣者人數。</a:t>
            </a:r>
          </a:p>
          <a:p>
            <a:pPr lvl="1" eaLnBrk="1" hangingPunct="1"/>
            <a:r>
              <a:rPr lang="zh-TW" altLang="en-US" sz="3200" dirty="0" smtClean="0">
                <a:latin typeface="新細明體" pitchFamily="18" charset="-120"/>
              </a:rPr>
              <a:t>販賣人數愈多，個人的購買自由度就愈高。</a:t>
            </a:r>
          </a:p>
          <a:p>
            <a:pPr eaLnBrk="1" hangingPunct="1"/>
            <a:r>
              <a:rPr lang="zh-TW" altLang="en-US" dirty="0" smtClean="0">
                <a:latin typeface="新細明體" pitchFamily="18" charset="-120"/>
              </a:rPr>
              <a:t>個人在市場的販賣自由度：該市場的購買者人數。</a:t>
            </a:r>
          </a:p>
          <a:p>
            <a:pPr lvl="1" eaLnBrk="1" hangingPunct="1"/>
            <a:r>
              <a:rPr lang="zh-TW" altLang="en-US" sz="3200" dirty="0" smtClean="0">
                <a:latin typeface="新細明體" pitchFamily="18" charset="-120"/>
              </a:rPr>
              <a:t>購買者人數愈多，販賣自由度就愈高。</a:t>
            </a:r>
          </a:p>
          <a:p>
            <a:pPr eaLnBrk="1" hangingPunct="1"/>
            <a:r>
              <a:rPr lang="en-US" altLang="zh-TW" dirty="0" smtClean="0">
                <a:latin typeface="新細明體" pitchFamily="18" charset="-120"/>
              </a:rPr>
              <a:t>J. M. Buchanan (1987): Towards </a:t>
            </a:r>
            <a:r>
              <a:rPr lang="en-US" altLang="zh-TW" dirty="0" err="1" smtClean="0">
                <a:latin typeface="新細明體" pitchFamily="18" charset="-120"/>
              </a:rPr>
              <a:t>th</a:t>
            </a:r>
            <a:r>
              <a:rPr lang="en-US" altLang="zh-TW" dirty="0" smtClean="0">
                <a:latin typeface="新細明體" pitchFamily="18" charset="-120"/>
              </a:rPr>
              <a:t> simple economics of Natural Liberty, </a:t>
            </a:r>
            <a:r>
              <a:rPr lang="en-US" altLang="zh-TW" dirty="0" err="1" smtClean="0">
                <a:latin typeface="新細明體" pitchFamily="18" charset="-120"/>
              </a:rPr>
              <a:t>Kyklos</a:t>
            </a:r>
            <a:r>
              <a:rPr lang="en-US" altLang="zh-TW" dirty="0" smtClean="0">
                <a:latin typeface="新細明體" pitchFamily="18" charset="-120"/>
              </a:rPr>
              <a:t>.</a:t>
            </a:r>
          </a:p>
        </p:txBody>
      </p:sp>
      <p:sp>
        <p:nvSpPr>
          <p:cNvPr id="58370" name="投影片編號版面配置區 4"/>
          <p:cNvSpPr>
            <a:spLocks noGrp="1"/>
          </p:cNvSpPr>
          <p:nvPr>
            <p:ph type="sldNum" sz="quarter" idx="12"/>
          </p:nvPr>
        </p:nvSpPr>
        <p:spPr>
          <a:noFill/>
        </p:spPr>
        <p:txBody>
          <a:bodyPr/>
          <a:lstStyle/>
          <a:p>
            <a:fld id="{09DA2159-6FC8-4311-AD7B-75E20CA9114E}" type="slidenum">
              <a:rPr lang="en-US" altLang="zh-TW"/>
              <a:pPr/>
              <a:t>39</a:t>
            </a:fld>
            <a:endParaRPr lang="en-US" altLang="zh-TW"/>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標題 1"/>
          <p:cNvSpPr>
            <a:spLocks noGrp="1"/>
          </p:cNvSpPr>
          <p:nvPr>
            <p:ph type="title"/>
          </p:nvPr>
        </p:nvSpPr>
        <p:spPr/>
        <p:txBody>
          <a:bodyPr/>
          <a:lstStyle/>
          <a:p>
            <a:pPr eaLnBrk="1" hangingPunct="1"/>
            <a:r>
              <a:rPr lang="en-US" altLang="zh-TW" dirty="0" smtClean="0">
                <a:solidFill>
                  <a:srgbClr val="C00000"/>
                </a:solidFill>
              </a:rPr>
              <a:t>1.1  </a:t>
            </a:r>
            <a:r>
              <a:rPr lang="zh-TW" altLang="en-US" dirty="0" smtClean="0">
                <a:solidFill>
                  <a:srgbClr val="C00000"/>
                </a:solidFill>
              </a:rPr>
              <a:t>經濟學的問題與研究</a:t>
            </a:r>
          </a:p>
        </p:txBody>
      </p:sp>
      <p:sp>
        <p:nvSpPr>
          <p:cNvPr id="6147" name="內容版面配置區 2"/>
          <p:cNvSpPr>
            <a:spLocks noGrp="1"/>
          </p:cNvSpPr>
          <p:nvPr>
            <p:ph idx="1"/>
          </p:nvPr>
        </p:nvSpPr>
        <p:spPr/>
        <p:txBody>
          <a:bodyPr/>
          <a:lstStyle/>
          <a:p>
            <a:pPr eaLnBrk="1" hangingPunct="1">
              <a:lnSpc>
                <a:spcPct val="150000"/>
              </a:lnSpc>
            </a:pPr>
            <a:r>
              <a:rPr lang="en-US" altLang="zh-TW" dirty="0" smtClean="0"/>
              <a:t>Adam Smith </a:t>
            </a:r>
            <a:r>
              <a:rPr lang="zh-TW" altLang="en-US" dirty="0" smtClean="0"/>
              <a:t>留下來的問題：</a:t>
            </a:r>
            <a:endParaRPr lang="en-US" altLang="zh-TW" dirty="0" smtClean="0"/>
          </a:p>
          <a:p>
            <a:pPr marL="971550" lvl="1" indent="-514350">
              <a:lnSpc>
                <a:spcPct val="150000"/>
              </a:lnSpc>
              <a:buFont typeface="Arial" charset="0"/>
              <a:buAutoNum type="arabicPeriod"/>
            </a:pPr>
            <a:r>
              <a:rPr lang="en-US" altLang="zh-TW" dirty="0" smtClean="0">
                <a:solidFill>
                  <a:srgbClr val="C00000"/>
                </a:solidFill>
              </a:rPr>
              <a:t>Invisible Hand</a:t>
            </a:r>
            <a:r>
              <a:rPr lang="zh-TW" altLang="en-US" dirty="0" smtClean="0">
                <a:solidFill>
                  <a:srgbClr val="C00000"/>
                </a:solidFill>
              </a:rPr>
              <a:t> 定理</a:t>
            </a:r>
            <a:r>
              <a:rPr lang="zh-TW" altLang="en-US" dirty="0" smtClean="0"/>
              <a:t>：在狹義的市場下，尊嚴的個人可以帶來最大的社會產出。</a:t>
            </a:r>
            <a:endParaRPr lang="en-US" altLang="zh-TW" dirty="0" smtClean="0"/>
          </a:p>
          <a:p>
            <a:pPr marL="971550" lvl="1" indent="-514350" eaLnBrk="1" hangingPunct="1">
              <a:lnSpc>
                <a:spcPct val="150000"/>
              </a:lnSpc>
              <a:buFont typeface="Arial" charset="0"/>
              <a:buAutoNum type="arabicPeriod"/>
            </a:pPr>
            <a:r>
              <a:rPr lang="zh-TW" altLang="en-US" dirty="0" smtClean="0">
                <a:solidFill>
                  <a:srgbClr val="C00000"/>
                </a:solidFill>
              </a:rPr>
              <a:t>後人努力的方向</a:t>
            </a:r>
            <a:r>
              <a:rPr lang="zh-TW" altLang="en-US" dirty="0" smtClean="0"/>
              <a:t>：在廣義的市場下，</a:t>
            </a:r>
            <a:r>
              <a:rPr lang="en-US" altLang="zh-TW" dirty="0" smtClean="0"/>
              <a:t>Invisible Hand</a:t>
            </a:r>
            <a:r>
              <a:rPr lang="zh-TW" altLang="en-US" dirty="0" smtClean="0"/>
              <a:t>定理是否還能成立？</a:t>
            </a:r>
          </a:p>
        </p:txBody>
      </p:sp>
      <p:sp>
        <p:nvSpPr>
          <p:cNvPr id="6148" name="投影片編號版面配置區 3"/>
          <p:cNvSpPr>
            <a:spLocks noGrp="1"/>
          </p:cNvSpPr>
          <p:nvPr>
            <p:ph type="sldNum" sz="quarter" idx="12"/>
          </p:nvPr>
        </p:nvSpPr>
        <p:spPr>
          <a:noFill/>
        </p:spPr>
        <p:txBody>
          <a:bodyPr/>
          <a:lstStyle/>
          <a:p>
            <a:fld id="{477CD333-B551-4B44-990A-B8F9DF246262}" type="slidenum">
              <a:rPr lang="en-US" altLang="zh-TW"/>
              <a:pPr/>
              <a:t>4</a:t>
            </a:fld>
            <a:endParaRPr lang="en-US" altLang="zh-TW"/>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5" name="Rectangle 2"/>
          <p:cNvSpPr>
            <a:spLocks noGrp="1" noChangeArrowheads="1"/>
          </p:cNvSpPr>
          <p:nvPr>
            <p:ph type="title"/>
          </p:nvPr>
        </p:nvSpPr>
        <p:spPr>
          <a:xfrm>
            <a:off x="1084880" y="309966"/>
            <a:ext cx="7601919" cy="1101322"/>
          </a:xfrm>
        </p:spPr>
        <p:txBody>
          <a:bodyPr/>
          <a:lstStyle/>
          <a:p>
            <a:pPr eaLnBrk="1" hangingPunct="1"/>
            <a:r>
              <a:rPr lang="en-US" altLang="zh-TW" sz="4000" b="1" dirty="0" smtClean="0">
                <a:solidFill>
                  <a:srgbClr val="C00000"/>
                </a:solidFill>
                <a:latin typeface="新細明體" pitchFamily="18" charset="-120"/>
              </a:rPr>
              <a:t>6-2  </a:t>
            </a:r>
            <a:r>
              <a:rPr lang="zh-TW" altLang="en-US" sz="4000" b="1" dirty="0" smtClean="0">
                <a:solidFill>
                  <a:srgbClr val="C00000"/>
                </a:solidFill>
                <a:latin typeface="新細明體" pitchFamily="18" charset="-120"/>
              </a:rPr>
              <a:t>交易自由的特徵</a:t>
            </a:r>
          </a:p>
        </p:txBody>
      </p:sp>
      <p:sp>
        <p:nvSpPr>
          <p:cNvPr id="59396" name="Rectangle 3"/>
          <p:cNvSpPr>
            <a:spLocks noGrp="1" noChangeArrowheads="1"/>
          </p:cNvSpPr>
          <p:nvPr>
            <p:ph idx="1"/>
          </p:nvPr>
        </p:nvSpPr>
        <p:spPr>
          <a:xfrm>
            <a:off x="1208868" y="1611823"/>
            <a:ext cx="7516032" cy="3807901"/>
          </a:xfrm>
        </p:spPr>
        <p:txBody>
          <a:bodyPr/>
          <a:lstStyle/>
          <a:p>
            <a:pPr marL="609600" indent="-609600" eaLnBrk="1" hangingPunct="1">
              <a:lnSpc>
                <a:spcPct val="120000"/>
              </a:lnSpc>
              <a:buSzTx/>
              <a:buFont typeface="Wingdings" pitchFamily="2" charset="2"/>
              <a:buAutoNum type="arabicParenR"/>
            </a:pPr>
            <a:r>
              <a:rPr lang="zh-TW" altLang="en-US" dirty="0" smtClean="0"/>
              <a:t>每位購買者都面對相同人數的販賣者，故他們的購買自由度相同。</a:t>
            </a:r>
          </a:p>
          <a:p>
            <a:pPr marL="609600" indent="-609600" eaLnBrk="1" hangingPunct="1">
              <a:lnSpc>
                <a:spcPct val="120000"/>
              </a:lnSpc>
              <a:buSzTx/>
              <a:buFont typeface="Wingdings" pitchFamily="2" charset="2"/>
              <a:buAutoNum type="arabicParenR"/>
            </a:pPr>
            <a:r>
              <a:rPr lang="zh-TW" altLang="en-US" dirty="0" smtClean="0"/>
              <a:t>每位販賣者都面對相同人數的購買者，故他們的販賣自由度也相同。</a:t>
            </a:r>
            <a:endParaRPr lang="en-US" altLang="zh-TW" dirty="0" smtClean="0"/>
          </a:p>
          <a:p>
            <a:pPr marL="609600" indent="-609600" eaLnBrk="1" hangingPunct="1">
              <a:lnSpc>
                <a:spcPct val="120000"/>
              </a:lnSpc>
              <a:buSzTx/>
              <a:buFont typeface="Wingdings" pitchFamily="2" charset="2"/>
              <a:buAutoNum type="arabicParenR"/>
            </a:pPr>
            <a:r>
              <a:rPr lang="zh-TW" altLang="en-US" dirty="0" smtClean="0"/>
              <a:t>雖然販賣與購買相互依賴，但這兩種行動的自由度未必相同。</a:t>
            </a:r>
          </a:p>
          <a:p>
            <a:pPr marL="609600" indent="-609600" eaLnBrk="1" hangingPunct="1">
              <a:lnSpc>
                <a:spcPct val="120000"/>
              </a:lnSpc>
              <a:buSzTx/>
              <a:buFont typeface="Wingdings" pitchFamily="2" charset="2"/>
              <a:buAutoNum type="arabicParenR"/>
            </a:pPr>
            <a:endParaRPr lang="zh-TW" altLang="en-US" dirty="0" smtClean="0"/>
          </a:p>
        </p:txBody>
      </p:sp>
      <p:sp>
        <p:nvSpPr>
          <p:cNvPr id="59394" name="投影片編號版面配置區 4"/>
          <p:cNvSpPr>
            <a:spLocks noGrp="1"/>
          </p:cNvSpPr>
          <p:nvPr>
            <p:ph type="sldNum" sz="quarter" idx="12"/>
          </p:nvPr>
        </p:nvSpPr>
        <p:spPr>
          <a:noFill/>
        </p:spPr>
        <p:txBody>
          <a:bodyPr/>
          <a:lstStyle/>
          <a:p>
            <a:fld id="{290B6DEA-EAF9-4D22-88BB-515FB40A2E2B}" type="slidenum">
              <a:rPr lang="en-US" altLang="zh-TW"/>
              <a:pPr/>
              <a:t>40</a:t>
            </a:fld>
            <a:endParaRPr lang="en-US" altLang="zh-TW"/>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9" name="Rectangle 2"/>
          <p:cNvSpPr>
            <a:spLocks noGrp="1" noChangeArrowheads="1"/>
          </p:cNvSpPr>
          <p:nvPr>
            <p:ph type="title"/>
          </p:nvPr>
        </p:nvSpPr>
        <p:spPr>
          <a:xfrm>
            <a:off x="1115878" y="325464"/>
            <a:ext cx="7570922" cy="996924"/>
          </a:xfrm>
        </p:spPr>
        <p:txBody>
          <a:bodyPr/>
          <a:lstStyle/>
          <a:p>
            <a:pPr eaLnBrk="1" hangingPunct="1"/>
            <a:r>
              <a:rPr lang="en-US" altLang="zh-TW" sz="4000" b="1" dirty="0" smtClean="0">
                <a:solidFill>
                  <a:srgbClr val="C00000"/>
                </a:solidFill>
                <a:latin typeface="新細明體" pitchFamily="18" charset="-120"/>
              </a:rPr>
              <a:t>6-3  </a:t>
            </a:r>
            <a:r>
              <a:rPr lang="zh-TW" altLang="en-US" sz="4000" b="1" dirty="0" smtClean="0">
                <a:solidFill>
                  <a:srgbClr val="C00000"/>
                </a:solidFill>
                <a:latin typeface="新細明體" pitchFamily="18" charset="-120"/>
              </a:rPr>
              <a:t>自由的價值</a:t>
            </a:r>
          </a:p>
        </p:txBody>
      </p:sp>
      <p:sp>
        <p:nvSpPr>
          <p:cNvPr id="60420" name="Rectangle 3"/>
          <p:cNvSpPr>
            <a:spLocks noGrp="1" noChangeArrowheads="1"/>
          </p:cNvSpPr>
          <p:nvPr>
            <p:ph idx="1"/>
          </p:nvPr>
        </p:nvSpPr>
        <p:spPr>
          <a:xfrm>
            <a:off x="1162373" y="1503336"/>
            <a:ext cx="7603802" cy="4838727"/>
          </a:xfrm>
        </p:spPr>
        <p:txBody>
          <a:bodyPr>
            <a:normAutofit lnSpcReduction="10000"/>
          </a:bodyPr>
          <a:lstStyle/>
          <a:p>
            <a:pPr marL="609600" indent="-609600" eaLnBrk="1" hangingPunct="1"/>
            <a:r>
              <a:rPr lang="zh-TW" altLang="en-US" b="1" dirty="0" smtClean="0"/>
              <a:t>自由的價值</a:t>
            </a:r>
            <a:r>
              <a:rPr lang="zh-TW" altLang="en-US" dirty="0" smtClean="0"/>
              <a:t>：個人從行動自由中獲得的邊際效用。</a:t>
            </a:r>
          </a:p>
          <a:p>
            <a:pPr marL="990600" lvl="1" indent="-533400" eaLnBrk="1" hangingPunct="1">
              <a:buClr>
                <a:srgbClr val="990033"/>
              </a:buClr>
              <a:buSzTx/>
              <a:buFont typeface="Wingdings" pitchFamily="2" charset="2"/>
              <a:buAutoNum type="arabicParenR"/>
            </a:pPr>
            <a:r>
              <a:rPr lang="zh-TW" altLang="en-US" sz="3200" dirty="0" smtClean="0"/>
              <a:t>以購買自由為例，其價值就是能自由購買和不能自由購買之間的效用差。</a:t>
            </a:r>
          </a:p>
          <a:p>
            <a:pPr marL="990600" lvl="1" indent="-533400" eaLnBrk="1" hangingPunct="1">
              <a:buClr>
                <a:srgbClr val="990033"/>
              </a:buClr>
              <a:buSzTx/>
              <a:buFont typeface="Wingdings" pitchFamily="2" charset="2"/>
              <a:buAutoNum type="arabicParenR"/>
            </a:pPr>
            <a:r>
              <a:rPr lang="zh-TW" altLang="en-US" sz="3200" dirty="0" smtClean="0"/>
              <a:t>自由的價值具有邊際遞減的特徵。</a:t>
            </a:r>
          </a:p>
          <a:p>
            <a:pPr marL="990600" lvl="1" indent="-533400" eaLnBrk="1" hangingPunct="1">
              <a:buClr>
                <a:srgbClr val="990033"/>
              </a:buClr>
              <a:buSzTx/>
              <a:buFont typeface="Wingdings" pitchFamily="2" charset="2"/>
              <a:buAutoNum type="arabicParenR"/>
            </a:pPr>
            <a:r>
              <a:rPr lang="zh-TW" altLang="en-US" sz="3200" dirty="0" smtClean="0"/>
              <a:t>只要邊際效用仍為正值，個人就會繼續追求自由，直到價值為零為止。</a:t>
            </a:r>
          </a:p>
          <a:p>
            <a:pPr marL="990600" lvl="1" indent="-533400" eaLnBrk="1" hangingPunct="1">
              <a:buClr>
                <a:srgbClr val="990033"/>
              </a:buClr>
              <a:buSzTx/>
              <a:buFont typeface="Wingdings" pitchFamily="2" charset="2"/>
              <a:buAutoNum type="arabicParenR"/>
            </a:pPr>
            <a:r>
              <a:rPr lang="zh-TW" altLang="en-US" sz="3200" dirty="0" smtClean="0"/>
              <a:t>效用無法比較，享用自由的價值只能從個人的自我滿足來討論。</a:t>
            </a:r>
          </a:p>
        </p:txBody>
      </p:sp>
      <p:sp>
        <p:nvSpPr>
          <p:cNvPr id="60418" name="投影片編號版面配置區 4"/>
          <p:cNvSpPr>
            <a:spLocks noGrp="1"/>
          </p:cNvSpPr>
          <p:nvPr>
            <p:ph type="sldNum" sz="quarter" idx="12"/>
          </p:nvPr>
        </p:nvSpPr>
        <p:spPr>
          <a:noFill/>
        </p:spPr>
        <p:txBody>
          <a:bodyPr/>
          <a:lstStyle/>
          <a:p>
            <a:fld id="{0B2CDF59-8657-4212-8DF8-8856748C5570}" type="slidenum">
              <a:rPr lang="en-US" altLang="zh-TW"/>
              <a:pPr/>
              <a:t>41</a:t>
            </a:fld>
            <a:endParaRPr lang="en-US" altLang="zh-TW"/>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3" name="Rectangle 2"/>
          <p:cNvSpPr>
            <a:spLocks noGrp="1" noChangeArrowheads="1"/>
          </p:cNvSpPr>
          <p:nvPr>
            <p:ph type="title"/>
          </p:nvPr>
        </p:nvSpPr>
        <p:spPr>
          <a:xfrm>
            <a:off x="1224366" y="340964"/>
            <a:ext cx="7462434" cy="1079850"/>
          </a:xfrm>
        </p:spPr>
        <p:txBody>
          <a:bodyPr/>
          <a:lstStyle/>
          <a:p>
            <a:pPr eaLnBrk="1" hangingPunct="1"/>
            <a:r>
              <a:rPr lang="en-US" altLang="zh-TW" sz="4000" b="1" dirty="0" smtClean="0">
                <a:solidFill>
                  <a:srgbClr val="C00000"/>
                </a:solidFill>
                <a:latin typeface="新細明體" pitchFamily="18" charset="-120"/>
              </a:rPr>
              <a:t>6-4   </a:t>
            </a:r>
            <a:r>
              <a:rPr lang="zh-TW" altLang="en-US" sz="4000" b="1" dirty="0" smtClean="0">
                <a:solidFill>
                  <a:srgbClr val="C00000"/>
                </a:solidFill>
                <a:latin typeface="新細明體" pitchFamily="18" charset="-120"/>
              </a:rPr>
              <a:t>自由進出受限</a:t>
            </a:r>
          </a:p>
        </p:txBody>
      </p:sp>
      <p:sp>
        <p:nvSpPr>
          <p:cNvPr id="61444" name="Rectangle 3"/>
          <p:cNvSpPr>
            <a:spLocks noGrp="1" noChangeArrowheads="1"/>
          </p:cNvSpPr>
          <p:nvPr>
            <p:ph idx="1"/>
          </p:nvPr>
        </p:nvSpPr>
        <p:spPr>
          <a:xfrm>
            <a:off x="1224366" y="1627322"/>
            <a:ext cx="7716434" cy="4978266"/>
          </a:xfrm>
        </p:spPr>
        <p:txBody>
          <a:bodyPr>
            <a:normAutofit lnSpcReduction="10000"/>
          </a:bodyPr>
          <a:lstStyle/>
          <a:p>
            <a:pPr marL="609600" indent="-609600" eaLnBrk="1" hangingPunct="1"/>
            <a:r>
              <a:rPr lang="zh-TW" altLang="en-US" dirty="0" smtClean="0"/>
              <a:t>當市場被禁止自由進出後，販賣者或購買者的自由便受到限制，個人的自由度也就受到限制。</a:t>
            </a:r>
          </a:p>
          <a:p>
            <a:pPr marL="990600" lvl="1" indent="-533400" eaLnBrk="1" hangingPunct="1">
              <a:buClr>
                <a:srgbClr val="990033"/>
              </a:buClr>
              <a:buSzTx/>
              <a:buFont typeface="Wingdings" pitchFamily="2" charset="2"/>
              <a:buAutoNum type="arabicParenR"/>
            </a:pPr>
            <a:r>
              <a:rPr lang="zh-TW" altLang="en-US" sz="3200" dirty="0" smtClean="0"/>
              <a:t>自由度不足時，自由的價值無法達到零之境地。</a:t>
            </a:r>
          </a:p>
          <a:p>
            <a:pPr marL="990600" lvl="1" indent="-533400" eaLnBrk="1" hangingPunct="1">
              <a:buClr>
                <a:srgbClr val="990033"/>
              </a:buClr>
              <a:buSzTx/>
              <a:buFont typeface="Wingdings" pitchFamily="2" charset="2"/>
              <a:buAutoNum type="arabicParenR"/>
            </a:pPr>
            <a:r>
              <a:rPr lang="zh-TW" altLang="en-US" sz="3200" dirty="0" smtClean="0"/>
              <a:t>當自由的價值為正值，個人盼望更多的自由，甚至願意付出其他代價。</a:t>
            </a:r>
          </a:p>
          <a:p>
            <a:pPr marL="990600" lvl="1" indent="-533400" eaLnBrk="1" hangingPunct="1">
              <a:buClr>
                <a:srgbClr val="990033"/>
              </a:buClr>
              <a:buSzTx/>
              <a:buFont typeface="Wingdings" pitchFamily="2" charset="2"/>
              <a:buAutoNum type="arabicParenR"/>
            </a:pPr>
            <a:r>
              <a:rPr lang="zh-TW" altLang="en-US" sz="3200" dirty="0" smtClean="0"/>
              <a:t>在自由度高的市場，享用自由的價值已接近於零，人們無法自由對自己的意義。</a:t>
            </a:r>
          </a:p>
        </p:txBody>
      </p:sp>
      <p:sp>
        <p:nvSpPr>
          <p:cNvPr id="61442" name="投影片編號版面配置區 4"/>
          <p:cNvSpPr>
            <a:spLocks noGrp="1"/>
          </p:cNvSpPr>
          <p:nvPr>
            <p:ph type="sldNum" sz="quarter" idx="12"/>
          </p:nvPr>
        </p:nvSpPr>
        <p:spPr>
          <a:noFill/>
        </p:spPr>
        <p:txBody>
          <a:bodyPr/>
          <a:lstStyle/>
          <a:p>
            <a:fld id="{DA17115A-CE59-4634-B0DC-E3FDCEC530C6}" type="slidenum">
              <a:rPr lang="en-US" altLang="zh-TW"/>
              <a:pPr/>
              <a:t>42</a:t>
            </a:fld>
            <a:endParaRPr lang="en-US" altLang="zh-TW"/>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2"/>
          <p:cNvSpPr>
            <a:spLocks noGrp="1" noChangeArrowheads="1"/>
          </p:cNvSpPr>
          <p:nvPr>
            <p:ph type="title"/>
          </p:nvPr>
        </p:nvSpPr>
        <p:spPr>
          <a:xfrm>
            <a:off x="1224366" y="356462"/>
            <a:ext cx="7475134" cy="1100864"/>
          </a:xfrm>
        </p:spPr>
        <p:txBody>
          <a:bodyPr>
            <a:noAutofit/>
          </a:bodyPr>
          <a:lstStyle/>
          <a:p>
            <a:pPr eaLnBrk="1" hangingPunct="1"/>
            <a:r>
              <a:rPr lang="en-US" altLang="zh-TW" sz="4000" b="1" dirty="0" smtClean="0">
                <a:solidFill>
                  <a:schemeClr val="tx1"/>
                </a:solidFill>
                <a:latin typeface="新細明體" pitchFamily="18" charset="-120"/>
              </a:rPr>
              <a:t>7.  </a:t>
            </a:r>
            <a:r>
              <a:rPr lang="zh-TW" altLang="en-US" sz="4000" b="1" dirty="0" smtClean="0">
                <a:solidFill>
                  <a:schemeClr val="tx1"/>
                </a:solidFill>
                <a:latin typeface="新細明體" pitchFamily="18" charset="-120"/>
              </a:rPr>
              <a:t>原典閱讀：</a:t>
            </a:r>
            <a:r>
              <a:rPr lang="en-US" altLang="zh-TW" sz="3600" b="1" dirty="0" smtClean="0">
                <a:solidFill>
                  <a:schemeClr val="tx1"/>
                </a:solidFill>
                <a:latin typeface="新細明體" pitchFamily="18" charset="-120"/>
              </a:rPr>
              <a:t>Hayek on Competition</a:t>
            </a:r>
          </a:p>
        </p:txBody>
      </p:sp>
      <p:sp>
        <p:nvSpPr>
          <p:cNvPr id="39940" name="Rectangle 3"/>
          <p:cNvSpPr>
            <a:spLocks noGrp="1" noChangeArrowheads="1"/>
          </p:cNvSpPr>
          <p:nvPr>
            <p:ph idx="1"/>
          </p:nvPr>
        </p:nvSpPr>
        <p:spPr>
          <a:xfrm>
            <a:off x="1255362" y="1534332"/>
            <a:ext cx="7361587" cy="4909331"/>
          </a:xfrm>
        </p:spPr>
        <p:txBody>
          <a:bodyPr>
            <a:normAutofit/>
          </a:bodyPr>
          <a:lstStyle/>
          <a:p>
            <a:pPr eaLnBrk="1" hangingPunct="1">
              <a:lnSpc>
                <a:spcPct val="120000"/>
              </a:lnSpc>
            </a:pPr>
            <a:r>
              <a:rPr lang="en-US" altLang="zh-TW" dirty="0" smtClean="0">
                <a:latin typeface="新細明體" pitchFamily="18" charset="-120"/>
              </a:rPr>
              <a:t>“</a:t>
            </a:r>
            <a:r>
              <a:rPr lang="zh-TW" altLang="en-US" dirty="0" smtClean="0">
                <a:latin typeface="新細明體" pitchFamily="18" charset="-120"/>
              </a:rPr>
              <a:t>新古典經濟學家使用「競爭」的意義，竟然與商業界的慣用法不同。他們假設競爭的方式都能事先知道，這是在自我欺騙。</a:t>
            </a:r>
            <a:r>
              <a:rPr lang="en-US" altLang="zh-TW" dirty="0" smtClean="0">
                <a:latin typeface="新細明體" pitchFamily="18" charset="-120"/>
              </a:rPr>
              <a:t>”</a:t>
            </a:r>
            <a:endParaRPr lang="zh-TW" altLang="en-US" dirty="0" smtClean="0">
              <a:latin typeface="新細明體" pitchFamily="18" charset="-120"/>
            </a:endParaRPr>
          </a:p>
          <a:p>
            <a:pPr eaLnBrk="1" hangingPunct="1">
              <a:lnSpc>
                <a:spcPct val="120000"/>
              </a:lnSpc>
            </a:pPr>
            <a:r>
              <a:rPr lang="en-US" altLang="zh-TW" dirty="0" smtClean="0">
                <a:latin typeface="新細明體" pitchFamily="18" charset="-120"/>
              </a:rPr>
              <a:t>“what they (economists) have been discussing in recent years under the name of "competition" is </a:t>
            </a:r>
            <a:r>
              <a:rPr lang="en-US" altLang="zh-TW" b="1" dirty="0" smtClean="0">
                <a:solidFill>
                  <a:srgbClr val="990033"/>
                </a:solidFill>
                <a:latin typeface="新細明體" pitchFamily="18" charset="-120"/>
              </a:rPr>
              <a:t>not the same thing</a:t>
            </a:r>
            <a:r>
              <a:rPr lang="en-US" altLang="zh-TW" dirty="0" smtClean="0">
                <a:latin typeface="新細明體" pitchFamily="18" charset="-120"/>
              </a:rPr>
              <a:t> as what is thus called in ordinary language. “</a:t>
            </a:r>
          </a:p>
        </p:txBody>
      </p:sp>
      <p:sp>
        <p:nvSpPr>
          <p:cNvPr id="39938" name="投影片編號版面配置區 4"/>
          <p:cNvSpPr>
            <a:spLocks noGrp="1"/>
          </p:cNvSpPr>
          <p:nvPr>
            <p:ph type="sldNum" sz="quarter" idx="12"/>
          </p:nvPr>
        </p:nvSpPr>
        <p:spPr>
          <a:noFill/>
        </p:spPr>
        <p:txBody>
          <a:bodyPr/>
          <a:lstStyle/>
          <a:p>
            <a:fld id="{D1659BE1-92B0-4747-9484-1FB7BB969274}" type="slidenum">
              <a:rPr lang="en-US" altLang="zh-TW"/>
              <a:pPr/>
              <a:t>43</a:t>
            </a:fld>
            <a:endParaRPr lang="en-US" altLang="zh-TW"/>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Rectangle 2"/>
          <p:cNvSpPr>
            <a:spLocks noGrp="1" noChangeArrowheads="1"/>
          </p:cNvSpPr>
          <p:nvPr>
            <p:ph type="title"/>
          </p:nvPr>
        </p:nvSpPr>
        <p:spPr>
          <a:xfrm>
            <a:off x="1208868" y="201478"/>
            <a:ext cx="7477932" cy="1190760"/>
          </a:xfrm>
        </p:spPr>
        <p:txBody>
          <a:bodyPr/>
          <a:lstStyle/>
          <a:p>
            <a:pPr eaLnBrk="1" hangingPunct="1"/>
            <a:r>
              <a:rPr lang="en-US" altLang="zh-TW" sz="4000" b="1" dirty="0" smtClean="0">
                <a:solidFill>
                  <a:srgbClr val="C00000"/>
                </a:solidFill>
                <a:latin typeface="新細明體" pitchFamily="18" charset="-120"/>
              </a:rPr>
              <a:t>7.1  </a:t>
            </a:r>
            <a:r>
              <a:rPr lang="zh-TW" altLang="en-US" sz="4000" b="1" dirty="0" smtClean="0">
                <a:solidFill>
                  <a:srgbClr val="C00000"/>
                </a:solidFill>
                <a:latin typeface="新細明體" pitchFamily="18" charset="-120"/>
              </a:rPr>
              <a:t>完全被設定的市場過程</a:t>
            </a:r>
          </a:p>
        </p:txBody>
      </p:sp>
      <p:sp>
        <p:nvSpPr>
          <p:cNvPr id="40964" name="Rectangle 3"/>
          <p:cNvSpPr>
            <a:spLocks noGrp="1" noChangeArrowheads="1"/>
          </p:cNvSpPr>
          <p:nvPr>
            <p:ph idx="1"/>
          </p:nvPr>
        </p:nvSpPr>
        <p:spPr>
          <a:xfrm>
            <a:off x="1286358" y="1627322"/>
            <a:ext cx="7381391" cy="4055928"/>
          </a:xfrm>
        </p:spPr>
        <p:txBody>
          <a:bodyPr>
            <a:normAutofit fontScale="92500"/>
          </a:bodyPr>
          <a:lstStyle/>
          <a:p>
            <a:pPr eaLnBrk="1" hangingPunct="1">
              <a:lnSpc>
                <a:spcPct val="130000"/>
              </a:lnSpc>
            </a:pPr>
            <a:r>
              <a:rPr lang="en-US" altLang="zh-TW" dirty="0" smtClean="0">
                <a:latin typeface="新細明體" pitchFamily="18" charset="-120"/>
              </a:rPr>
              <a:t>“</a:t>
            </a:r>
            <a:r>
              <a:rPr lang="zh-TW" altLang="en-US" dirty="0" smtClean="0">
                <a:latin typeface="新細明體" pitchFamily="18" charset="-120"/>
              </a:rPr>
              <a:t>生產者與供給者被假設知道最低的生產成本。然而，這成本卻是只能在競爭的過程中被理解和被發現出來的。</a:t>
            </a:r>
            <a:r>
              <a:rPr lang="en-US" altLang="zh-TW" dirty="0" smtClean="0">
                <a:latin typeface="新細明體" pitchFamily="18" charset="-120"/>
              </a:rPr>
              <a:t>”</a:t>
            </a:r>
            <a:endParaRPr lang="zh-TW" altLang="en-US" dirty="0" smtClean="0">
              <a:latin typeface="新細明體" pitchFamily="18" charset="-120"/>
            </a:endParaRPr>
          </a:p>
          <a:p>
            <a:pPr eaLnBrk="1" hangingPunct="1">
              <a:lnSpc>
                <a:spcPct val="130000"/>
              </a:lnSpc>
            </a:pPr>
            <a:r>
              <a:rPr lang="en-US" altLang="zh-TW" dirty="0" smtClean="0">
                <a:latin typeface="新細明體" pitchFamily="18" charset="-120"/>
              </a:rPr>
              <a:t>“</a:t>
            </a:r>
            <a:r>
              <a:rPr lang="zh-TW" altLang="en-US" dirty="0" smtClean="0">
                <a:latin typeface="新細明體" pitchFamily="18" charset="-120"/>
              </a:rPr>
              <a:t>消費者被假設他們知道哪些該選擇的商品，然而，這些知識和另一種可能的選擇卻都是在市場過程中發生的。</a:t>
            </a:r>
            <a:r>
              <a:rPr lang="en-US" altLang="zh-TW" dirty="0" smtClean="0">
                <a:latin typeface="新細明體" pitchFamily="18" charset="-120"/>
              </a:rPr>
              <a:t>”</a:t>
            </a:r>
            <a:endParaRPr lang="zh-TW" altLang="en-US" dirty="0" smtClean="0">
              <a:latin typeface="新細明體" pitchFamily="18" charset="-120"/>
            </a:endParaRPr>
          </a:p>
        </p:txBody>
      </p:sp>
      <p:sp>
        <p:nvSpPr>
          <p:cNvPr id="40962" name="投影片編號版面配置區 4"/>
          <p:cNvSpPr>
            <a:spLocks noGrp="1"/>
          </p:cNvSpPr>
          <p:nvPr>
            <p:ph type="sldNum" sz="quarter" idx="12"/>
          </p:nvPr>
        </p:nvSpPr>
        <p:spPr>
          <a:noFill/>
        </p:spPr>
        <p:txBody>
          <a:bodyPr/>
          <a:lstStyle/>
          <a:p>
            <a:fld id="{A54683B6-9FF8-4846-88E8-D4CD1AEC3744}" type="slidenum">
              <a:rPr lang="en-US" altLang="zh-TW"/>
              <a:pPr/>
              <a:t>44</a:t>
            </a:fld>
            <a:endParaRPr lang="en-US" altLang="zh-TW"/>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2"/>
          <p:cNvSpPr>
            <a:spLocks noGrp="1" noChangeArrowheads="1"/>
          </p:cNvSpPr>
          <p:nvPr>
            <p:ph type="title"/>
          </p:nvPr>
        </p:nvSpPr>
        <p:spPr>
          <a:xfrm>
            <a:off x="1286358" y="201478"/>
            <a:ext cx="7400441" cy="1235210"/>
          </a:xfrm>
        </p:spPr>
        <p:txBody>
          <a:bodyPr/>
          <a:lstStyle/>
          <a:p>
            <a:pPr eaLnBrk="1" hangingPunct="1"/>
            <a:r>
              <a:rPr lang="en-US" altLang="zh-TW" sz="4000" b="1" dirty="0" smtClean="0">
                <a:solidFill>
                  <a:srgbClr val="C00000"/>
                </a:solidFill>
                <a:latin typeface="新細明體" pitchFamily="18" charset="-120"/>
              </a:rPr>
              <a:t>7.2  </a:t>
            </a:r>
            <a:r>
              <a:rPr lang="zh-TW" altLang="en-US" sz="4000" b="1" dirty="0" smtClean="0">
                <a:solidFill>
                  <a:srgbClr val="C00000"/>
                </a:solidFill>
                <a:latin typeface="新細明體" pitchFamily="18" charset="-120"/>
              </a:rPr>
              <a:t>真正的經濟學問題</a:t>
            </a:r>
          </a:p>
        </p:txBody>
      </p:sp>
      <p:sp>
        <p:nvSpPr>
          <p:cNvPr id="41988" name="Rectangle 3"/>
          <p:cNvSpPr>
            <a:spLocks noGrp="1" noChangeArrowheads="1"/>
          </p:cNvSpPr>
          <p:nvPr>
            <p:ph idx="1"/>
          </p:nvPr>
        </p:nvSpPr>
        <p:spPr>
          <a:xfrm>
            <a:off x="1224366" y="1565328"/>
            <a:ext cx="7711672" cy="5108521"/>
          </a:xfrm>
        </p:spPr>
        <p:txBody>
          <a:bodyPr>
            <a:normAutofit lnSpcReduction="10000"/>
          </a:bodyPr>
          <a:lstStyle/>
          <a:p>
            <a:pPr eaLnBrk="1" hangingPunct="1"/>
            <a:r>
              <a:rPr lang="en-US" altLang="zh-TW" dirty="0" smtClean="0">
                <a:latin typeface="新細明體" pitchFamily="18" charset="-120"/>
              </a:rPr>
              <a:t>“</a:t>
            </a:r>
            <a:r>
              <a:rPr lang="zh-TW" altLang="en-US" dirty="0" smtClean="0">
                <a:latin typeface="新細明體" pitchFamily="18" charset="-120"/>
              </a:rPr>
              <a:t>人的慾望的滿足，不在於尋找給定商品（或勞務）的最適配置價格，而是尋找什麼樣的最便宜商品。</a:t>
            </a:r>
            <a:r>
              <a:rPr lang="en-US" altLang="zh-TW" dirty="0" smtClean="0">
                <a:latin typeface="新細明體" pitchFamily="18" charset="-120"/>
              </a:rPr>
              <a:t>”</a:t>
            </a:r>
            <a:endParaRPr lang="zh-TW" altLang="en-US" dirty="0" smtClean="0">
              <a:latin typeface="新細明體" pitchFamily="18" charset="-120"/>
            </a:endParaRPr>
          </a:p>
          <a:p>
            <a:pPr eaLnBrk="1" hangingPunct="1"/>
            <a:r>
              <a:rPr lang="en-US" altLang="zh-TW" dirty="0" smtClean="0">
                <a:latin typeface="新細明體" pitchFamily="18" charset="-120"/>
              </a:rPr>
              <a:t>“</a:t>
            </a:r>
            <a:r>
              <a:rPr lang="zh-TW" altLang="en-US" dirty="0" smtClean="0">
                <a:latin typeface="新細明體" pitchFamily="18" charset="-120"/>
              </a:rPr>
              <a:t>參與者以其知識和周遭數據獨立擬定計畫，希望他的計劃能實現。真正的經濟學問題，就在於這些獨立的個人知識獲得最大利用。</a:t>
            </a:r>
            <a:r>
              <a:rPr lang="en-US" altLang="zh-TW" dirty="0" smtClean="0">
                <a:latin typeface="新細明體" pitchFamily="18" charset="-120"/>
              </a:rPr>
              <a:t>”</a:t>
            </a:r>
            <a:endParaRPr lang="zh-TW" altLang="en-US" dirty="0" smtClean="0">
              <a:latin typeface="新細明體" pitchFamily="18" charset="-120"/>
            </a:endParaRPr>
          </a:p>
          <a:p>
            <a:pPr eaLnBrk="1" hangingPunct="1"/>
            <a:r>
              <a:rPr lang="en-US" altLang="zh-TW" dirty="0" smtClean="0">
                <a:latin typeface="新細明體" pitchFamily="18" charset="-120"/>
              </a:rPr>
              <a:t>“</a:t>
            </a:r>
            <a:r>
              <a:rPr lang="zh-TW" altLang="en-US" dirty="0" smtClean="0">
                <a:latin typeface="新細明體" pitchFamily="18" charset="-120"/>
              </a:rPr>
              <a:t>社會經濟問題獲得解決的判斷標準，不在於設定的理想是否能實現，而在如何改善沒有競爭下的狀態。</a:t>
            </a:r>
            <a:r>
              <a:rPr lang="en-US" altLang="zh-TW" dirty="0" smtClean="0">
                <a:latin typeface="新細明體" pitchFamily="18" charset="-120"/>
              </a:rPr>
              <a:t>”</a:t>
            </a:r>
            <a:endParaRPr lang="zh-TW" altLang="en-US" dirty="0" smtClean="0">
              <a:latin typeface="新細明體" pitchFamily="18" charset="-120"/>
            </a:endParaRPr>
          </a:p>
        </p:txBody>
      </p:sp>
      <p:sp>
        <p:nvSpPr>
          <p:cNvPr id="41986" name="投影片編號版面配置區 4"/>
          <p:cNvSpPr>
            <a:spLocks noGrp="1"/>
          </p:cNvSpPr>
          <p:nvPr>
            <p:ph type="sldNum" sz="quarter" idx="12"/>
          </p:nvPr>
        </p:nvSpPr>
        <p:spPr>
          <a:noFill/>
        </p:spPr>
        <p:txBody>
          <a:bodyPr/>
          <a:lstStyle/>
          <a:p>
            <a:fld id="{D76A9C8D-C319-43E4-978A-E4EC1AF6A186}" type="slidenum">
              <a:rPr lang="en-US" altLang="zh-TW"/>
              <a:pPr/>
              <a:t>45</a:t>
            </a:fld>
            <a:endParaRPr lang="en-US" altLang="zh-TW"/>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Rectangle 2"/>
          <p:cNvSpPr>
            <a:spLocks noGrp="1" noChangeArrowheads="1"/>
          </p:cNvSpPr>
          <p:nvPr>
            <p:ph type="title"/>
          </p:nvPr>
        </p:nvSpPr>
        <p:spPr>
          <a:xfrm>
            <a:off x="1100380" y="356461"/>
            <a:ext cx="7586420" cy="1035777"/>
          </a:xfrm>
        </p:spPr>
        <p:txBody>
          <a:bodyPr/>
          <a:lstStyle/>
          <a:p>
            <a:pPr eaLnBrk="1" hangingPunct="1"/>
            <a:r>
              <a:rPr lang="en-US" altLang="zh-TW" sz="4000" b="1" dirty="0" smtClean="0">
                <a:solidFill>
                  <a:srgbClr val="C00000"/>
                </a:solidFill>
                <a:latin typeface="新細明體" pitchFamily="18" charset="-120"/>
              </a:rPr>
              <a:t>7.3  </a:t>
            </a:r>
            <a:r>
              <a:rPr lang="zh-TW" altLang="en-US" sz="4000" b="1" dirty="0" smtClean="0">
                <a:solidFill>
                  <a:srgbClr val="C00000"/>
                </a:solidFill>
                <a:latin typeface="新細明體" pitchFamily="18" charset="-120"/>
              </a:rPr>
              <a:t>競爭的機能</a:t>
            </a:r>
          </a:p>
        </p:txBody>
      </p:sp>
      <p:sp>
        <p:nvSpPr>
          <p:cNvPr id="43012" name="Rectangle 3"/>
          <p:cNvSpPr>
            <a:spLocks noGrp="1" noChangeArrowheads="1"/>
          </p:cNvSpPr>
          <p:nvPr>
            <p:ph idx="1"/>
          </p:nvPr>
        </p:nvSpPr>
        <p:spPr>
          <a:xfrm>
            <a:off x="1069382" y="1596324"/>
            <a:ext cx="7657105" cy="4296475"/>
          </a:xfrm>
        </p:spPr>
        <p:txBody>
          <a:bodyPr/>
          <a:lstStyle/>
          <a:p>
            <a:pPr eaLnBrk="1" hangingPunct="1">
              <a:lnSpc>
                <a:spcPct val="120000"/>
              </a:lnSpc>
            </a:pPr>
            <a:r>
              <a:rPr lang="en-US" altLang="zh-TW" dirty="0" smtClean="0">
                <a:latin typeface="新細明體" pitchFamily="18" charset="-120"/>
              </a:rPr>
              <a:t>“The function of competition is here precisely to teach us </a:t>
            </a:r>
            <a:r>
              <a:rPr lang="en-US" altLang="zh-TW" b="1" u="sng" dirty="0" smtClean="0">
                <a:solidFill>
                  <a:srgbClr val="990033"/>
                </a:solidFill>
                <a:latin typeface="新細明體" pitchFamily="18" charset="-120"/>
              </a:rPr>
              <a:t>who will serve us well</a:t>
            </a:r>
            <a:r>
              <a:rPr lang="en-US" altLang="zh-TW" dirty="0" smtClean="0">
                <a:latin typeface="新細明體" pitchFamily="18" charset="-120"/>
              </a:rPr>
              <a:t>: which grocer or travel agency, which department store or hotel, which doctor or solicitor, we can expect to provide the most satisfactory solution for whatever particular personal problem we may have to face.”</a:t>
            </a:r>
          </a:p>
        </p:txBody>
      </p:sp>
      <p:sp>
        <p:nvSpPr>
          <p:cNvPr id="43010" name="投影片編號版面配置區 4"/>
          <p:cNvSpPr>
            <a:spLocks noGrp="1"/>
          </p:cNvSpPr>
          <p:nvPr>
            <p:ph type="sldNum" sz="quarter" idx="12"/>
          </p:nvPr>
        </p:nvSpPr>
        <p:spPr>
          <a:noFill/>
        </p:spPr>
        <p:txBody>
          <a:bodyPr/>
          <a:lstStyle/>
          <a:p>
            <a:fld id="{F2E0B122-6932-4FAF-87F4-625170A41937}" type="slidenum">
              <a:rPr lang="en-US" altLang="zh-TW"/>
              <a:pPr/>
              <a:t>46</a:t>
            </a:fld>
            <a:endParaRPr lang="en-US" altLang="zh-TW"/>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Rectangle 2"/>
          <p:cNvSpPr>
            <a:spLocks noGrp="1" noChangeArrowheads="1"/>
          </p:cNvSpPr>
          <p:nvPr>
            <p:ph type="title"/>
          </p:nvPr>
        </p:nvSpPr>
        <p:spPr>
          <a:xfrm>
            <a:off x="1332854" y="418454"/>
            <a:ext cx="7353946" cy="910284"/>
          </a:xfrm>
        </p:spPr>
        <p:txBody>
          <a:bodyPr/>
          <a:lstStyle/>
          <a:p>
            <a:pPr eaLnBrk="1" hangingPunct="1"/>
            <a:r>
              <a:rPr lang="en-US" altLang="zh-TW" sz="4000" b="1" dirty="0" smtClean="0">
                <a:solidFill>
                  <a:srgbClr val="C00000"/>
                </a:solidFill>
                <a:latin typeface="新細明體" pitchFamily="18" charset="-120"/>
              </a:rPr>
              <a:t>7.4  </a:t>
            </a:r>
            <a:r>
              <a:rPr lang="zh-TW" altLang="en-US" sz="4000" b="1" dirty="0" smtClean="0">
                <a:solidFill>
                  <a:srgbClr val="C00000"/>
                </a:solidFill>
                <a:latin typeface="新細明體" pitchFamily="18" charset="-120"/>
              </a:rPr>
              <a:t>競爭</a:t>
            </a:r>
            <a:r>
              <a:rPr lang="en-US" altLang="zh-TW" sz="4000" b="1" dirty="0" smtClean="0">
                <a:solidFill>
                  <a:srgbClr val="C00000"/>
                </a:solidFill>
                <a:latin typeface="新細明體" pitchFamily="18" charset="-120"/>
              </a:rPr>
              <a:t>…</a:t>
            </a:r>
            <a:r>
              <a:rPr lang="zh-TW" altLang="en-US" sz="4000" b="1" dirty="0" smtClean="0">
                <a:solidFill>
                  <a:srgbClr val="C00000"/>
                </a:solidFill>
                <a:latin typeface="新細明體" pitchFamily="18" charset="-120"/>
              </a:rPr>
              <a:t>航向無知的未來</a:t>
            </a:r>
          </a:p>
        </p:txBody>
      </p:sp>
      <p:sp>
        <p:nvSpPr>
          <p:cNvPr id="44036" name="Rectangle 3"/>
          <p:cNvSpPr>
            <a:spLocks noGrp="1" noChangeArrowheads="1"/>
          </p:cNvSpPr>
          <p:nvPr>
            <p:ph idx="1"/>
          </p:nvPr>
        </p:nvSpPr>
        <p:spPr>
          <a:xfrm>
            <a:off x="1224366" y="1472338"/>
            <a:ext cx="7581497" cy="4949099"/>
          </a:xfrm>
        </p:spPr>
        <p:txBody>
          <a:bodyPr>
            <a:normAutofit/>
          </a:bodyPr>
          <a:lstStyle/>
          <a:p>
            <a:pPr eaLnBrk="1" hangingPunct="1">
              <a:lnSpc>
                <a:spcPct val="110000"/>
              </a:lnSpc>
            </a:pPr>
            <a:r>
              <a:rPr lang="en-US" altLang="zh-TW" sz="2800" dirty="0" smtClean="0">
                <a:ea typeface="Microsoft YaHei" pitchFamily="34" charset="-122"/>
              </a:rPr>
              <a:t>“The solution of the economic problem of society is in this respect always </a:t>
            </a:r>
            <a:r>
              <a:rPr lang="en-US" altLang="zh-TW" sz="2800" u="sng" dirty="0" smtClean="0">
                <a:solidFill>
                  <a:srgbClr val="FF0000"/>
                </a:solidFill>
                <a:ea typeface="Microsoft YaHei" pitchFamily="34" charset="-122"/>
              </a:rPr>
              <a:t>a voyage of exploration into the unknown, an attempt to discover new ways of doing things better than they have been done before</a:t>
            </a:r>
            <a:r>
              <a:rPr lang="en-US" altLang="zh-TW" sz="2800" dirty="0" smtClean="0">
                <a:ea typeface="Microsoft YaHei" pitchFamily="34" charset="-122"/>
              </a:rPr>
              <a:t>. This must always remain so as long as there are any economic problems to be solved at all, because all economic problems are created by </a:t>
            </a:r>
            <a:r>
              <a:rPr lang="en-US" altLang="zh-TW" sz="2800" dirty="0" smtClean="0">
                <a:solidFill>
                  <a:srgbClr val="990033"/>
                </a:solidFill>
                <a:ea typeface="Microsoft YaHei" pitchFamily="34" charset="-122"/>
              </a:rPr>
              <a:t>unforeseen changes</a:t>
            </a:r>
            <a:r>
              <a:rPr lang="en-US" altLang="zh-TW" sz="2800" dirty="0" smtClean="0">
                <a:ea typeface="Microsoft YaHei" pitchFamily="34" charset="-122"/>
              </a:rPr>
              <a:t> which require </a:t>
            </a:r>
            <a:r>
              <a:rPr lang="en-US" altLang="zh-TW" sz="2800" dirty="0" smtClean="0">
                <a:solidFill>
                  <a:srgbClr val="990033"/>
                </a:solidFill>
                <a:ea typeface="Microsoft YaHei" pitchFamily="34" charset="-122"/>
              </a:rPr>
              <a:t>adaptation</a:t>
            </a:r>
            <a:r>
              <a:rPr lang="en-US" altLang="zh-TW" sz="2800" dirty="0" smtClean="0">
                <a:ea typeface="Microsoft YaHei" pitchFamily="34" charset="-122"/>
              </a:rPr>
              <a:t>.”</a:t>
            </a:r>
          </a:p>
        </p:txBody>
      </p:sp>
      <p:sp>
        <p:nvSpPr>
          <p:cNvPr id="44034" name="投影片編號版面配置區 4"/>
          <p:cNvSpPr>
            <a:spLocks noGrp="1"/>
          </p:cNvSpPr>
          <p:nvPr>
            <p:ph type="sldNum" sz="quarter" idx="12"/>
          </p:nvPr>
        </p:nvSpPr>
        <p:spPr>
          <a:noFill/>
        </p:spPr>
        <p:txBody>
          <a:bodyPr/>
          <a:lstStyle/>
          <a:p>
            <a:fld id="{23DE2CEB-7FC5-48F3-A744-A1969A183A1E}" type="slidenum">
              <a:rPr lang="en-US" altLang="zh-TW"/>
              <a:pPr/>
              <a:t>47</a:t>
            </a:fld>
            <a:endParaRPr lang="en-US" altLang="zh-TW"/>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Rectangle 2"/>
          <p:cNvSpPr>
            <a:spLocks noGrp="1" noChangeArrowheads="1"/>
          </p:cNvSpPr>
          <p:nvPr>
            <p:ph type="title"/>
          </p:nvPr>
        </p:nvSpPr>
        <p:spPr>
          <a:xfrm>
            <a:off x="1115878" y="0"/>
            <a:ext cx="7570922" cy="1341438"/>
          </a:xfrm>
        </p:spPr>
        <p:txBody>
          <a:bodyPr/>
          <a:lstStyle/>
          <a:p>
            <a:pPr eaLnBrk="1" hangingPunct="1"/>
            <a:r>
              <a:rPr lang="en-US" altLang="zh-TW" sz="4000" b="1" dirty="0" smtClean="0">
                <a:solidFill>
                  <a:schemeClr val="tx1"/>
                </a:solidFill>
                <a:latin typeface="新細明體" pitchFamily="18" charset="-120"/>
              </a:rPr>
              <a:t>8</a:t>
            </a:r>
            <a:r>
              <a:rPr lang="en-US" altLang="zh-TW" sz="4000" b="1" dirty="0" smtClean="0">
                <a:solidFill>
                  <a:srgbClr val="660066"/>
                </a:solidFill>
                <a:latin typeface="新細明體" pitchFamily="18" charset="-120"/>
              </a:rPr>
              <a:t>.  </a:t>
            </a:r>
            <a:r>
              <a:rPr lang="zh-TW" altLang="en-US" sz="4000" b="1" dirty="0" smtClean="0">
                <a:solidFill>
                  <a:schemeClr val="tx1"/>
                </a:solidFill>
                <a:latin typeface="新細明體" pitchFamily="18" charset="-120"/>
              </a:rPr>
              <a:t>奧派競爭的簡單圖解</a:t>
            </a:r>
          </a:p>
        </p:txBody>
      </p:sp>
      <p:sp>
        <p:nvSpPr>
          <p:cNvPr id="46084" name="Rectangle 3"/>
          <p:cNvSpPr>
            <a:spLocks noGrp="1" noChangeArrowheads="1"/>
          </p:cNvSpPr>
          <p:nvPr>
            <p:ph idx="1"/>
          </p:nvPr>
        </p:nvSpPr>
        <p:spPr>
          <a:xfrm>
            <a:off x="1270861" y="1286359"/>
            <a:ext cx="7415939" cy="912329"/>
          </a:xfrm>
        </p:spPr>
        <p:txBody>
          <a:bodyPr/>
          <a:lstStyle/>
          <a:p>
            <a:pPr eaLnBrk="1" hangingPunct="1"/>
            <a:r>
              <a:rPr lang="en-US" altLang="zh-TW" dirty="0" smtClean="0">
                <a:latin typeface="新細明體" pitchFamily="18" charset="-120"/>
              </a:rPr>
              <a:t>Park (1998)</a:t>
            </a:r>
            <a:r>
              <a:rPr lang="zh-TW" altLang="en-US" dirty="0" smtClean="0">
                <a:latin typeface="新細明體" pitchFamily="18" charset="-120"/>
              </a:rPr>
              <a:t>：</a:t>
            </a:r>
            <a:r>
              <a:rPr lang="en-US" altLang="zh-TW" b="1" dirty="0" smtClean="0">
                <a:latin typeface="新細明體" pitchFamily="18" charset="-120"/>
              </a:rPr>
              <a:t>B-W TV static competition</a:t>
            </a:r>
          </a:p>
        </p:txBody>
      </p:sp>
      <p:sp>
        <p:nvSpPr>
          <p:cNvPr id="46082" name="投影片編號版面配置區 4"/>
          <p:cNvSpPr>
            <a:spLocks noGrp="1"/>
          </p:cNvSpPr>
          <p:nvPr>
            <p:ph type="sldNum" sz="quarter" idx="12"/>
          </p:nvPr>
        </p:nvSpPr>
        <p:spPr>
          <a:noFill/>
        </p:spPr>
        <p:txBody>
          <a:bodyPr/>
          <a:lstStyle/>
          <a:p>
            <a:fld id="{538B0B55-F453-4403-818F-DD80B49701EB}" type="slidenum">
              <a:rPr lang="en-US" altLang="zh-TW"/>
              <a:pPr/>
              <a:t>48</a:t>
            </a:fld>
            <a:endParaRPr lang="en-US" altLang="zh-TW"/>
          </a:p>
        </p:txBody>
      </p:sp>
      <p:sp>
        <p:nvSpPr>
          <p:cNvPr id="46085" name="Line 4"/>
          <p:cNvSpPr>
            <a:spLocks noChangeShapeType="1"/>
          </p:cNvSpPr>
          <p:nvPr/>
        </p:nvSpPr>
        <p:spPr bwMode="auto">
          <a:xfrm>
            <a:off x="2051050" y="5589588"/>
            <a:ext cx="5689600" cy="0"/>
          </a:xfrm>
          <a:prstGeom prst="line">
            <a:avLst/>
          </a:prstGeom>
          <a:noFill/>
          <a:ln w="38100">
            <a:solidFill>
              <a:schemeClr val="tx1"/>
            </a:solidFill>
            <a:round/>
            <a:headEnd/>
            <a:tailEnd type="triangle" w="med" len="med"/>
          </a:ln>
        </p:spPr>
        <p:txBody>
          <a:bodyPr/>
          <a:lstStyle/>
          <a:p>
            <a:endParaRPr lang="zh-TW" altLang="en-US"/>
          </a:p>
        </p:txBody>
      </p:sp>
      <p:sp>
        <p:nvSpPr>
          <p:cNvPr id="46086" name="Line 5"/>
          <p:cNvSpPr>
            <a:spLocks noChangeShapeType="1"/>
          </p:cNvSpPr>
          <p:nvPr/>
        </p:nvSpPr>
        <p:spPr bwMode="auto">
          <a:xfrm flipV="1">
            <a:off x="2051050" y="2349500"/>
            <a:ext cx="0" cy="3240088"/>
          </a:xfrm>
          <a:prstGeom prst="line">
            <a:avLst/>
          </a:prstGeom>
          <a:noFill/>
          <a:ln w="38100">
            <a:solidFill>
              <a:schemeClr val="tx1"/>
            </a:solidFill>
            <a:round/>
            <a:headEnd/>
            <a:tailEnd type="triangle" w="med" len="med"/>
          </a:ln>
        </p:spPr>
        <p:txBody>
          <a:bodyPr/>
          <a:lstStyle/>
          <a:p>
            <a:endParaRPr lang="zh-TW" altLang="en-US"/>
          </a:p>
        </p:txBody>
      </p:sp>
      <p:sp>
        <p:nvSpPr>
          <p:cNvPr id="46087" name="Line 6"/>
          <p:cNvSpPr>
            <a:spLocks noChangeShapeType="1"/>
          </p:cNvSpPr>
          <p:nvPr/>
        </p:nvSpPr>
        <p:spPr bwMode="auto">
          <a:xfrm>
            <a:off x="2039938" y="3762375"/>
            <a:ext cx="4548187" cy="1827213"/>
          </a:xfrm>
          <a:prstGeom prst="line">
            <a:avLst/>
          </a:prstGeom>
          <a:noFill/>
          <a:ln w="28575">
            <a:solidFill>
              <a:srgbClr val="000099"/>
            </a:solidFill>
            <a:round/>
            <a:headEnd/>
            <a:tailEnd/>
          </a:ln>
        </p:spPr>
        <p:txBody>
          <a:bodyPr/>
          <a:lstStyle/>
          <a:p>
            <a:endParaRPr lang="zh-TW" altLang="en-US"/>
          </a:p>
        </p:txBody>
      </p:sp>
      <p:sp>
        <p:nvSpPr>
          <p:cNvPr id="46088" name="Line 7"/>
          <p:cNvSpPr>
            <a:spLocks noChangeShapeType="1"/>
          </p:cNvSpPr>
          <p:nvPr/>
        </p:nvSpPr>
        <p:spPr bwMode="auto">
          <a:xfrm>
            <a:off x="2051050" y="3773488"/>
            <a:ext cx="2006600" cy="1778000"/>
          </a:xfrm>
          <a:prstGeom prst="line">
            <a:avLst/>
          </a:prstGeom>
          <a:noFill/>
          <a:ln w="28575">
            <a:solidFill>
              <a:srgbClr val="000099"/>
            </a:solidFill>
            <a:prstDash val="dash"/>
            <a:round/>
            <a:headEnd/>
            <a:tailEnd/>
          </a:ln>
        </p:spPr>
        <p:txBody>
          <a:bodyPr/>
          <a:lstStyle/>
          <a:p>
            <a:endParaRPr lang="zh-TW" altLang="en-US"/>
          </a:p>
        </p:txBody>
      </p:sp>
      <p:sp>
        <p:nvSpPr>
          <p:cNvPr id="46089" name="Line 8"/>
          <p:cNvSpPr>
            <a:spLocks noChangeShapeType="1"/>
          </p:cNvSpPr>
          <p:nvPr/>
        </p:nvSpPr>
        <p:spPr bwMode="auto">
          <a:xfrm flipV="1">
            <a:off x="2051050" y="2825750"/>
            <a:ext cx="3781425" cy="2763838"/>
          </a:xfrm>
          <a:prstGeom prst="line">
            <a:avLst/>
          </a:prstGeom>
          <a:noFill/>
          <a:ln w="38100">
            <a:solidFill>
              <a:srgbClr val="FF3300"/>
            </a:solidFill>
            <a:round/>
            <a:headEnd/>
            <a:tailEnd/>
          </a:ln>
        </p:spPr>
        <p:txBody>
          <a:bodyPr/>
          <a:lstStyle/>
          <a:p>
            <a:endParaRPr lang="zh-TW" altLang="en-US"/>
          </a:p>
        </p:txBody>
      </p:sp>
      <p:sp>
        <p:nvSpPr>
          <p:cNvPr id="46090" name="Line 9"/>
          <p:cNvSpPr>
            <a:spLocks noChangeShapeType="1"/>
          </p:cNvSpPr>
          <p:nvPr/>
        </p:nvSpPr>
        <p:spPr bwMode="auto">
          <a:xfrm>
            <a:off x="3643313" y="4498975"/>
            <a:ext cx="0" cy="1036638"/>
          </a:xfrm>
          <a:prstGeom prst="line">
            <a:avLst/>
          </a:prstGeom>
          <a:noFill/>
          <a:ln w="9525">
            <a:solidFill>
              <a:schemeClr val="tx1"/>
            </a:solidFill>
            <a:prstDash val="dash"/>
            <a:round/>
            <a:headEnd/>
            <a:tailEnd/>
          </a:ln>
        </p:spPr>
        <p:txBody>
          <a:bodyPr/>
          <a:lstStyle/>
          <a:p>
            <a:endParaRPr lang="zh-TW" altLang="en-US"/>
          </a:p>
        </p:txBody>
      </p:sp>
      <p:sp>
        <p:nvSpPr>
          <p:cNvPr id="46091" name="Line 10"/>
          <p:cNvSpPr>
            <a:spLocks noChangeShapeType="1"/>
          </p:cNvSpPr>
          <p:nvPr/>
        </p:nvSpPr>
        <p:spPr bwMode="auto">
          <a:xfrm>
            <a:off x="3208338" y="4244975"/>
            <a:ext cx="31750" cy="1333500"/>
          </a:xfrm>
          <a:prstGeom prst="line">
            <a:avLst/>
          </a:prstGeom>
          <a:noFill/>
          <a:ln w="9525">
            <a:solidFill>
              <a:schemeClr val="tx1"/>
            </a:solidFill>
            <a:prstDash val="dash"/>
            <a:round/>
            <a:headEnd/>
            <a:tailEnd/>
          </a:ln>
        </p:spPr>
        <p:txBody>
          <a:bodyPr/>
          <a:lstStyle/>
          <a:p>
            <a:endParaRPr lang="zh-TW" altLang="en-US"/>
          </a:p>
        </p:txBody>
      </p:sp>
      <p:sp>
        <p:nvSpPr>
          <p:cNvPr id="46092" name="Line 11"/>
          <p:cNvSpPr>
            <a:spLocks noChangeShapeType="1"/>
          </p:cNvSpPr>
          <p:nvPr/>
        </p:nvSpPr>
        <p:spPr bwMode="auto">
          <a:xfrm flipH="1">
            <a:off x="1997075" y="4419600"/>
            <a:ext cx="1603375" cy="0"/>
          </a:xfrm>
          <a:prstGeom prst="line">
            <a:avLst/>
          </a:prstGeom>
          <a:noFill/>
          <a:ln w="9525">
            <a:solidFill>
              <a:schemeClr val="tx1"/>
            </a:solidFill>
            <a:prstDash val="dash"/>
            <a:round/>
            <a:headEnd/>
            <a:tailEnd/>
          </a:ln>
        </p:spPr>
        <p:txBody>
          <a:bodyPr/>
          <a:lstStyle/>
          <a:p>
            <a:endParaRPr lang="zh-TW" altLang="en-US"/>
          </a:p>
        </p:txBody>
      </p:sp>
      <p:sp>
        <p:nvSpPr>
          <p:cNvPr id="46093" name="Line 12"/>
          <p:cNvSpPr>
            <a:spLocks noChangeShapeType="1"/>
          </p:cNvSpPr>
          <p:nvPr/>
        </p:nvSpPr>
        <p:spPr bwMode="auto">
          <a:xfrm flipH="1" flipV="1">
            <a:off x="2041525" y="4233863"/>
            <a:ext cx="1112838" cy="11112"/>
          </a:xfrm>
          <a:prstGeom prst="line">
            <a:avLst/>
          </a:prstGeom>
          <a:noFill/>
          <a:ln w="9525">
            <a:solidFill>
              <a:schemeClr val="tx1"/>
            </a:solidFill>
            <a:prstDash val="dash"/>
            <a:round/>
            <a:headEnd/>
            <a:tailEnd/>
          </a:ln>
        </p:spPr>
        <p:txBody>
          <a:bodyPr/>
          <a:lstStyle/>
          <a:p>
            <a:endParaRPr lang="zh-TW" altLang="en-US"/>
          </a:p>
        </p:txBody>
      </p:sp>
      <p:sp>
        <p:nvSpPr>
          <p:cNvPr id="46094" name="Oval 13"/>
          <p:cNvSpPr>
            <a:spLocks noChangeArrowheads="1"/>
          </p:cNvSpPr>
          <p:nvPr/>
        </p:nvSpPr>
        <p:spPr bwMode="auto">
          <a:xfrm>
            <a:off x="3124200" y="4125913"/>
            <a:ext cx="152400" cy="142875"/>
          </a:xfrm>
          <a:prstGeom prst="ellipse">
            <a:avLst/>
          </a:prstGeom>
          <a:solidFill>
            <a:srgbClr val="FF3300"/>
          </a:solidFill>
          <a:ln w="9525">
            <a:solidFill>
              <a:srgbClr val="FF3300"/>
            </a:solidFill>
            <a:round/>
            <a:headEnd/>
            <a:tailEnd/>
          </a:ln>
        </p:spPr>
        <p:txBody>
          <a:bodyPr wrap="none" anchor="ctr"/>
          <a:lstStyle/>
          <a:p>
            <a:pPr algn="ctr"/>
            <a:endParaRPr lang="zh-TW" altLang="zh-TW" sz="1800">
              <a:solidFill>
                <a:srgbClr val="FF3300"/>
              </a:solidFill>
            </a:endParaRPr>
          </a:p>
        </p:txBody>
      </p:sp>
      <p:sp>
        <p:nvSpPr>
          <p:cNvPr id="46095" name="Oval 14"/>
          <p:cNvSpPr>
            <a:spLocks noChangeArrowheads="1"/>
          </p:cNvSpPr>
          <p:nvPr/>
        </p:nvSpPr>
        <p:spPr bwMode="auto">
          <a:xfrm>
            <a:off x="3581400" y="4352925"/>
            <a:ext cx="152400" cy="142875"/>
          </a:xfrm>
          <a:prstGeom prst="ellipse">
            <a:avLst/>
          </a:prstGeom>
          <a:solidFill>
            <a:srgbClr val="006600"/>
          </a:solidFill>
          <a:ln w="9525">
            <a:solidFill>
              <a:srgbClr val="006600"/>
            </a:solidFill>
            <a:round/>
            <a:headEnd/>
            <a:tailEnd/>
          </a:ln>
        </p:spPr>
        <p:txBody>
          <a:bodyPr wrap="none" anchor="ctr"/>
          <a:lstStyle/>
          <a:p>
            <a:pPr algn="ctr"/>
            <a:endParaRPr lang="zh-TW" altLang="zh-TW" sz="1800">
              <a:solidFill>
                <a:srgbClr val="FF3300"/>
              </a:solidFill>
            </a:endParaRPr>
          </a:p>
        </p:txBody>
      </p:sp>
      <p:sp>
        <p:nvSpPr>
          <p:cNvPr id="46096" name="Text Box 15"/>
          <p:cNvSpPr txBox="1">
            <a:spLocks noChangeArrowheads="1"/>
          </p:cNvSpPr>
          <p:nvPr/>
        </p:nvSpPr>
        <p:spPr bwMode="auto">
          <a:xfrm>
            <a:off x="3927475" y="4192588"/>
            <a:ext cx="1660525" cy="366712"/>
          </a:xfrm>
          <a:prstGeom prst="rect">
            <a:avLst/>
          </a:prstGeom>
          <a:noFill/>
          <a:ln w="9525">
            <a:noFill/>
            <a:miter lim="800000"/>
            <a:headEnd/>
            <a:tailEnd/>
          </a:ln>
        </p:spPr>
        <p:txBody>
          <a:bodyPr>
            <a:spAutoFit/>
          </a:bodyPr>
          <a:lstStyle/>
          <a:p>
            <a:pPr>
              <a:spcBef>
                <a:spcPct val="50000"/>
              </a:spcBef>
            </a:pPr>
            <a:r>
              <a:rPr lang="en-US" altLang="zh-TW" sz="1800"/>
              <a:t>EC </a:t>
            </a:r>
            <a:r>
              <a:rPr lang="zh-TW" altLang="en-US" sz="1800"/>
              <a:t>完全競爭</a:t>
            </a:r>
          </a:p>
        </p:txBody>
      </p:sp>
      <p:sp>
        <p:nvSpPr>
          <p:cNvPr id="46097" name="Text Box 16"/>
          <p:cNvSpPr txBox="1">
            <a:spLocks noChangeArrowheads="1"/>
          </p:cNvSpPr>
          <p:nvPr/>
        </p:nvSpPr>
        <p:spPr bwMode="auto">
          <a:xfrm>
            <a:off x="2901950" y="3711575"/>
            <a:ext cx="1246188" cy="366713"/>
          </a:xfrm>
          <a:prstGeom prst="rect">
            <a:avLst/>
          </a:prstGeom>
          <a:noFill/>
          <a:ln w="9525">
            <a:noFill/>
            <a:miter lim="800000"/>
            <a:headEnd/>
            <a:tailEnd/>
          </a:ln>
        </p:spPr>
        <p:txBody>
          <a:bodyPr>
            <a:spAutoFit/>
          </a:bodyPr>
          <a:lstStyle/>
          <a:p>
            <a:pPr>
              <a:spcBef>
                <a:spcPct val="50000"/>
              </a:spcBef>
            </a:pPr>
            <a:r>
              <a:rPr lang="en-US" altLang="zh-TW" sz="1800"/>
              <a:t>EM </a:t>
            </a:r>
            <a:r>
              <a:rPr lang="zh-TW" altLang="en-US" sz="1800"/>
              <a:t>壟斷</a:t>
            </a:r>
          </a:p>
        </p:txBody>
      </p:sp>
      <p:sp>
        <p:nvSpPr>
          <p:cNvPr id="46098" name="Text Box 17"/>
          <p:cNvSpPr txBox="1">
            <a:spLocks noChangeArrowheads="1"/>
          </p:cNvSpPr>
          <p:nvPr/>
        </p:nvSpPr>
        <p:spPr bwMode="auto">
          <a:xfrm>
            <a:off x="5538788" y="2482850"/>
            <a:ext cx="1479550" cy="366713"/>
          </a:xfrm>
          <a:prstGeom prst="rect">
            <a:avLst/>
          </a:prstGeom>
          <a:noFill/>
          <a:ln w="9525">
            <a:noFill/>
            <a:miter lim="800000"/>
            <a:headEnd/>
            <a:tailEnd/>
          </a:ln>
        </p:spPr>
        <p:txBody>
          <a:bodyPr>
            <a:spAutoFit/>
          </a:bodyPr>
          <a:lstStyle/>
          <a:p>
            <a:pPr>
              <a:spcBef>
                <a:spcPct val="50000"/>
              </a:spcBef>
            </a:pPr>
            <a:r>
              <a:rPr lang="en-US" altLang="zh-TW" sz="1800"/>
              <a:t>Supply</a:t>
            </a:r>
          </a:p>
        </p:txBody>
      </p:sp>
      <p:sp>
        <p:nvSpPr>
          <p:cNvPr id="46099" name="Text Box 18"/>
          <p:cNvSpPr txBox="1">
            <a:spLocks noChangeArrowheads="1"/>
          </p:cNvSpPr>
          <p:nvPr/>
        </p:nvSpPr>
        <p:spPr bwMode="auto">
          <a:xfrm>
            <a:off x="2089150" y="3295650"/>
            <a:ext cx="1479550" cy="366713"/>
          </a:xfrm>
          <a:prstGeom prst="rect">
            <a:avLst/>
          </a:prstGeom>
          <a:noFill/>
          <a:ln w="9525">
            <a:noFill/>
            <a:miter lim="800000"/>
            <a:headEnd/>
            <a:tailEnd/>
          </a:ln>
        </p:spPr>
        <p:txBody>
          <a:bodyPr>
            <a:spAutoFit/>
          </a:bodyPr>
          <a:lstStyle/>
          <a:p>
            <a:pPr>
              <a:spcBef>
                <a:spcPct val="50000"/>
              </a:spcBef>
            </a:pPr>
            <a:r>
              <a:rPr lang="en-US" altLang="zh-TW" sz="1800"/>
              <a:t>Demand</a:t>
            </a:r>
          </a:p>
        </p:txBody>
      </p:sp>
      <p:sp>
        <p:nvSpPr>
          <p:cNvPr id="46100" name="Text Box 19"/>
          <p:cNvSpPr txBox="1">
            <a:spLocks noChangeArrowheads="1"/>
          </p:cNvSpPr>
          <p:nvPr/>
        </p:nvSpPr>
        <p:spPr bwMode="auto">
          <a:xfrm>
            <a:off x="2411413" y="6151563"/>
            <a:ext cx="5419725" cy="366712"/>
          </a:xfrm>
          <a:prstGeom prst="rect">
            <a:avLst/>
          </a:prstGeom>
          <a:noFill/>
          <a:ln w="9525">
            <a:noFill/>
            <a:miter lim="800000"/>
            <a:headEnd/>
            <a:tailEnd/>
          </a:ln>
        </p:spPr>
        <p:txBody>
          <a:bodyPr>
            <a:spAutoFit/>
          </a:bodyPr>
          <a:lstStyle/>
          <a:p>
            <a:pPr>
              <a:spcBef>
                <a:spcPct val="50000"/>
              </a:spcBef>
            </a:pPr>
            <a:r>
              <a:rPr lang="en-US" altLang="zh-TW" sz="1800"/>
              <a:t>Surplus: perfect competition&gt;Monopoly</a:t>
            </a:r>
          </a:p>
        </p:txBody>
      </p:sp>
      <p:sp>
        <p:nvSpPr>
          <p:cNvPr id="46101" name="Text Box 20"/>
          <p:cNvSpPr txBox="1">
            <a:spLocks noChangeArrowheads="1"/>
          </p:cNvSpPr>
          <p:nvPr/>
        </p:nvSpPr>
        <p:spPr bwMode="auto">
          <a:xfrm>
            <a:off x="1368425" y="3930650"/>
            <a:ext cx="587375" cy="366713"/>
          </a:xfrm>
          <a:prstGeom prst="rect">
            <a:avLst/>
          </a:prstGeom>
          <a:noFill/>
          <a:ln w="9525">
            <a:noFill/>
            <a:miter lim="800000"/>
            <a:headEnd/>
            <a:tailEnd/>
          </a:ln>
        </p:spPr>
        <p:txBody>
          <a:bodyPr>
            <a:spAutoFit/>
          </a:bodyPr>
          <a:lstStyle/>
          <a:p>
            <a:pPr>
              <a:spcBef>
                <a:spcPct val="50000"/>
              </a:spcBef>
            </a:pPr>
            <a:r>
              <a:rPr lang="en-US" altLang="zh-TW" sz="1800"/>
              <a:t>PM</a:t>
            </a:r>
          </a:p>
        </p:txBody>
      </p:sp>
      <p:sp>
        <p:nvSpPr>
          <p:cNvPr id="46102" name="Text Box 21"/>
          <p:cNvSpPr txBox="1">
            <a:spLocks noChangeArrowheads="1"/>
          </p:cNvSpPr>
          <p:nvPr/>
        </p:nvSpPr>
        <p:spPr bwMode="auto">
          <a:xfrm>
            <a:off x="1370013" y="4310063"/>
            <a:ext cx="587375" cy="366712"/>
          </a:xfrm>
          <a:prstGeom prst="rect">
            <a:avLst/>
          </a:prstGeom>
          <a:noFill/>
          <a:ln w="9525">
            <a:noFill/>
            <a:miter lim="800000"/>
            <a:headEnd/>
            <a:tailEnd/>
          </a:ln>
        </p:spPr>
        <p:txBody>
          <a:bodyPr>
            <a:spAutoFit/>
          </a:bodyPr>
          <a:lstStyle/>
          <a:p>
            <a:pPr>
              <a:spcBef>
                <a:spcPct val="50000"/>
              </a:spcBef>
            </a:pPr>
            <a:r>
              <a:rPr lang="en-US" altLang="zh-TW" sz="1800"/>
              <a:t>PC</a:t>
            </a:r>
          </a:p>
        </p:txBody>
      </p:sp>
      <p:sp>
        <p:nvSpPr>
          <p:cNvPr id="46103" name="Text Box 22"/>
          <p:cNvSpPr txBox="1">
            <a:spLocks noChangeArrowheads="1"/>
          </p:cNvSpPr>
          <p:nvPr/>
        </p:nvSpPr>
        <p:spPr bwMode="auto">
          <a:xfrm>
            <a:off x="3557588" y="5746750"/>
            <a:ext cx="587375" cy="366713"/>
          </a:xfrm>
          <a:prstGeom prst="rect">
            <a:avLst/>
          </a:prstGeom>
          <a:noFill/>
          <a:ln w="9525">
            <a:noFill/>
            <a:miter lim="800000"/>
            <a:headEnd/>
            <a:tailEnd/>
          </a:ln>
        </p:spPr>
        <p:txBody>
          <a:bodyPr>
            <a:spAutoFit/>
          </a:bodyPr>
          <a:lstStyle/>
          <a:p>
            <a:pPr>
              <a:spcBef>
                <a:spcPct val="50000"/>
              </a:spcBef>
            </a:pPr>
            <a:r>
              <a:rPr lang="en-US" altLang="zh-TW" sz="1800"/>
              <a:t>QC</a:t>
            </a:r>
          </a:p>
        </p:txBody>
      </p:sp>
      <p:sp>
        <p:nvSpPr>
          <p:cNvPr id="46104" name="Text Box 23"/>
          <p:cNvSpPr txBox="1">
            <a:spLocks noChangeArrowheads="1"/>
          </p:cNvSpPr>
          <p:nvPr/>
        </p:nvSpPr>
        <p:spPr bwMode="auto">
          <a:xfrm>
            <a:off x="2924175" y="5737225"/>
            <a:ext cx="587375" cy="366713"/>
          </a:xfrm>
          <a:prstGeom prst="rect">
            <a:avLst/>
          </a:prstGeom>
          <a:noFill/>
          <a:ln w="9525">
            <a:noFill/>
            <a:miter lim="800000"/>
            <a:headEnd/>
            <a:tailEnd/>
          </a:ln>
        </p:spPr>
        <p:txBody>
          <a:bodyPr>
            <a:spAutoFit/>
          </a:bodyPr>
          <a:lstStyle/>
          <a:p>
            <a:pPr>
              <a:spcBef>
                <a:spcPct val="50000"/>
              </a:spcBef>
            </a:pPr>
            <a:r>
              <a:rPr lang="en-US" altLang="zh-TW" sz="1800"/>
              <a:t>QM</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7" name="Rectangle 2"/>
          <p:cNvSpPr>
            <a:spLocks noGrp="1" noChangeArrowheads="1"/>
          </p:cNvSpPr>
          <p:nvPr>
            <p:ph type="title"/>
          </p:nvPr>
        </p:nvSpPr>
        <p:spPr>
          <a:xfrm>
            <a:off x="1363850" y="340963"/>
            <a:ext cx="7322949" cy="1000475"/>
          </a:xfrm>
        </p:spPr>
        <p:txBody>
          <a:bodyPr/>
          <a:lstStyle/>
          <a:p>
            <a:pPr eaLnBrk="1" hangingPunct="1"/>
            <a:r>
              <a:rPr lang="en-US" altLang="zh-TW" sz="4000" b="1" dirty="0" smtClean="0">
                <a:solidFill>
                  <a:srgbClr val="C00000"/>
                </a:solidFill>
                <a:latin typeface="新細明體" pitchFamily="18" charset="-120"/>
              </a:rPr>
              <a:t>8.1 </a:t>
            </a:r>
            <a:r>
              <a:rPr lang="zh-TW" altLang="en-US" sz="4000" b="1" dirty="0" smtClean="0">
                <a:solidFill>
                  <a:srgbClr val="C00000"/>
                </a:solidFill>
                <a:latin typeface="新細明體" pitchFamily="18" charset="-120"/>
              </a:rPr>
              <a:t>彩色電視的出現</a:t>
            </a:r>
          </a:p>
        </p:txBody>
      </p:sp>
      <p:sp>
        <p:nvSpPr>
          <p:cNvPr id="47128" name="Rectangle 23"/>
          <p:cNvSpPr>
            <a:spLocks noGrp="1" noChangeArrowheads="1"/>
          </p:cNvSpPr>
          <p:nvPr>
            <p:ph idx="1"/>
          </p:nvPr>
        </p:nvSpPr>
        <p:spPr>
          <a:xfrm>
            <a:off x="1275785" y="1523246"/>
            <a:ext cx="7513637" cy="652463"/>
          </a:xfrm>
          <a:noFill/>
        </p:spPr>
        <p:txBody>
          <a:bodyPr/>
          <a:lstStyle/>
          <a:p>
            <a:pPr eaLnBrk="1" hangingPunct="1"/>
            <a:r>
              <a:rPr lang="en-US" altLang="zh-TW" b="1" dirty="0" smtClean="0">
                <a:solidFill>
                  <a:srgbClr val="FF3300"/>
                </a:solidFill>
                <a:latin typeface="新細明體" pitchFamily="18" charset="-120"/>
              </a:rPr>
              <a:t>Color </a:t>
            </a:r>
            <a:r>
              <a:rPr lang="en-US" altLang="zh-TW" b="1" dirty="0" smtClean="0">
                <a:latin typeface="新細明體" pitchFamily="18" charset="-120"/>
              </a:rPr>
              <a:t>TV Dynamic competition</a:t>
            </a:r>
          </a:p>
        </p:txBody>
      </p:sp>
      <p:sp>
        <p:nvSpPr>
          <p:cNvPr id="47106" name="投影片編號版面配置區 4"/>
          <p:cNvSpPr>
            <a:spLocks noGrp="1"/>
          </p:cNvSpPr>
          <p:nvPr>
            <p:ph type="sldNum" sz="quarter" idx="12"/>
          </p:nvPr>
        </p:nvSpPr>
        <p:spPr>
          <a:noFill/>
        </p:spPr>
        <p:txBody>
          <a:bodyPr/>
          <a:lstStyle/>
          <a:p>
            <a:fld id="{4455E962-CE0E-4C47-94BE-303EAC635558}" type="slidenum">
              <a:rPr lang="en-US" altLang="zh-TW"/>
              <a:pPr/>
              <a:t>49</a:t>
            </a:fld>
            <a:endParaRPr lang="en-US" altLang="zh-TW"/>
          </a:p>
        </p:txBody>
      </p:sp>
      <p:sp>
        <p:nvSpPr>
          <p:cNvPr id="47108" name="Text Box 3"/>
          <p:cNvSpPr txBox="1">
            <a:spLocks noChangeArrowheads="1"/>
          </p:cNvSpPr>
          <p:nvPr/>
        </p:nvSpPr>
        <p:spPr bwMode="auto">
          <a:xfrm>
            <a:off x="2381250" y="6169025"/>
            <a:ext cx="5419725" cy="366713"/>
          </a:xfrm>
          <a:prstGeom prst="rect">
            <a:avLst/>
          </a:prstGeom>
          <a:noFill/>
          <a:ln w="9525">
            <a:noFill/>
            <a:miter lim="800000"/>
            <a:headEnd/>
            <a:tailEnd/>
          </a:ln>
        </p:spPr>
        <p:txBody>
          <a:bodyPr>
            <a:spAutoFit/>
          </a:bodyPr>
          <a:lstStyle/>
          <a:p>
            <a:pPr>
              <a:spcBef>
                <a:spcPct val="50000"/>
              </a:spcBef>
            </a:pPr>
            <a:r>
              <a:rPr lang="en-US" altLang="zh-TW" sz="1800"/>
              <a:t>Surplus: perfect competition&gt;Monopoly</a:t>
            </a:r>
          </a:p>
        </p:txBody>
      </p:sp>
      <p:sp>
        <p:nvSpPr>
          <p:cNvPr id="47109" name="Text Box 4"/>
          <p:cNvSpPr txBox="1">
            <a:spLocks noChangeArrowheads="1"/>
          </p:cNvSpPr>
          <p:nvPr/>
        </p:nvSpPr>
        <p:spPr bwMode="auto">
          <a:xfrm>
            <a:off x="5778500" y="2667000"/>
            <a:ext cx="2505075" cy="779463"/>
          </a:xfrm>
          <a:prstGeom prst="rect">
            <a:avLst/>
          </a:prstGeom>
          <a:noFill/>
          <a:ln w="9525">
            <a:noFill/>
            <a:miter lim="800000"/>
            <a:headEnd/>
            <a:tailEnd/>
          </a:ln>
        </p:spPr>
        <p:txBody>
          <a:bodyPr>
            <a:spAutoFit/>
          </a:bodyPr>
          <a:lstStyle/>
          <a:p>
            <a:pPr>
              <a:spcBef>
                <a:spcPct val="50000"/>
              </a:spcBef>
            </a:pPr>
            <a:r>
              <a:rPr lang="en-US" altLang="zh-TW" sz="1800"/>
              <a:t>Supply </a:t>
            </a:r>
          </a:p>
          <a:p>
            <a:pPr>
              <a:spcBef>
                <a:spcPct val="50000"/>
              </a:spcBef>
            </a:pPr>
            <a:r>
              <a:rPr lang="en-US" altLang="zh-TW" sz="1800"/>
              <a:t>(Perfect  competition)</a:t>
            </a:r>
          </a:p>
        </p:txBody>
      </p:sp>
      <p:sp>
        <p:nvSpPr>
          <p:cNvPr id="47110" name="Line 5"/>
          <p:cNvSpPr>
            <a:spLocks noChangeShapeType="1"/>
          </p:cNvSpPr>
          <p:nvPr/>
        </p:nvSpPr>
        <p:spPr bwMode="auto">
          <a:xfrm>
            <a:off x="2051050" y="5589588"/>
            <a:ext cx="5689600" cy="0"/>
          </a:xfrm>
          <a:prstGeom prst="line">
            <a:avLst/>
          </a:prstGeom>
          <a:noFill/>
          <a:ln w="38100">
            <a:solidFill>
              <a:schemeClr val="tx1"/>
            </a:solidFill>
            <a:round/>
            <a:headEnd/>
            <a:tailEnd type="triangle" w="med" len="med"/>
          </a:ln>
        </p:spPr>
        <p:txBody>
          <a:bodyPr/>
          <a:lstStyle/>
          <a:p>
            <a:endParaRPr lang="zh-TW" altLang="en-US"/>
          </a:p>
        </p:txBody>
      </p:sp>
      <p:sp>
        <p:nvSpPr>
          <p:cNvPr id="47111" name="Line 6"/>
          <p:cNvSpPr>
            <a:spLocks noChangeShapeType="1"/>
          </p:cNvSpPr>
          <p:nvPr/>
        </p:nvSpPr>
        <p:spPr bwMode="auto">
          <a:xfrm flipV="1">
            <a:off x="2051050" y="2349500"/>
            <a:ext cx="0" cy="3240088"/>
          </a:xfrm>
          <a:prstGeom prst="line">
            <a:avLst/>
          </a:prstGeom>
          <a:noFill/>
          <a:ln w="38100">
            <a:solidFill>
              <a:schemeClr val="tx1"/>
            </a:solidFill>
            <a:round/>
            <a:headEnd/>
            <a:tailEnd type="triangle" w="med" len="med"/>
          </a:ln>
        </p:spPr>
        <p:txBody>
          <a:bodyPr/>
          <a:lstStyle/>
          <a:p>
            <a:endParaRPr lang="zh-TW" altLang="en-US"/>
          </a:p>
        </p:txBody>
      </p:sp>
      <p:sp>
        <p:nvSpPr>
          <p:cNvPr id="47112" name="Line 7"/>
          <p:cNvSpPr>
            <a:spLocks noChangeShapeType="1"/>
          </p:cNvSpPr>
          <p:nvPr/>
        </p:nvSpPr>
        <p:spPr bwMode="auto">
          <a:xfrm>
            <a:off x="2039938" y="3762375"/>
            <a:ext cx="4548187" cy="1827213"/>
          </a:xfrm>
          <a:prstGeom prst="line">
            <a:avLst/>
          </a:prstGeom>
          <a:noFill/>
          <a:ln w="28575">
            <a:solidFill>
              <a:srgbClr val="000099"/>
            </a:solidFill>
            <a:round/>
            <a:headEnd/>
            <a:tailEnd/>
          </a:ln>
        </p:spPr>
        <p:txBody>
          <a:bodyPr/>
          <a:lstStyle/>
          <a:p>
            <a:endParaRPr lang="zh-TW" altLang="en-US"/>
          </a:p>
        </p:txBody>
      </p:sp>
      <p:sp>
        <p:nvSpPr>
          <p:cNvPr id="47113" name="Line 8"/>
          <p:cNvSpPr>
            <a:spLocks noChangeShapeType="1"/>
          </p:cNvSpPr>
          <p:nvPr/>
        </p:nvSpPr>
        <p:spPr bwMode="auto">
          <a:xfrm>
            <a:off x="2051050" y="3773488"/>
            <a:ext cx="2006600" cy="1778000"/>
          </a:xfrm>
          <a:prstGeom prst="line">
            <a:avLst/>
          </a:prstGeom>
          <a:noFill/>
          <a:ln w="28575">
            <a:solidFill>
              <a:srgbClr val="000099"/>
            </a:solidFill>
            <a:prstDash val="dash"/>
            <a:round/>
            <a:headEnd/>
            <a:tailEnd/>
          </a:ln>
        </p:spPr>
        <p:txBody>
          <a:bodyPr/>
          <a:lstStyle/>
          <a:p>
            <a:endParaRPr lang="zh-TW" altLang="en-US"/>
          </a:p>
        </p:txBody>
      </p:sp>
      <p:sp>
        <p:nvSpPr>
          <p:cNvPr id="47114" name="Line 9"/>
          <p:cNvSpPr>
            <a:spLocks noChangeShapeType="1"/>
          </p:cNvSpPr>
          <p:nvPr/>
        </p:nvSpPr>
        <p:spPr bwMode="auto">
          <a:xfrm flipV="1">
            <a:off x="2051050" y="2825750"/>
            <a:ext cx="3781425" cy="2763838"/>
          </a:xfrm>
          <a:prstGeom prst="line">
            <a:avLst/>
          </a:prstGeom>
          <a:noFill/>
          <a:ln w="38100">
            <a:solidFill>
              <a:srgbClr val="FF3300"/>
            </a:solidFill>
            <a:round/>
            <a:headEnd/>
            <a:tailEnd/>
          </a:ln>
        </p:spPr>
        <p:txBody>
          <a:bodyPr/>
          <a:lstStyle/>
          <a:p>
            <a:endParaRPr lang="zh-TW" altLang="en-US"/>
          </a:p>
        </p:txBody>
      </p:sp>
      <p:sp>
        <p:nvSpPr>
          <p:cNvPr id="47115" name="Line 10"/>
          <p:cNvSpPr>
            <a:spLocks noChangeShapeType="1"/>
          </p:cNvSpPr>
          <p:nvPr/>
        </p:nvSpPr>
        <p:spPr bwMode="auto">
          <a:xfrm>
            <a:off x="3643313" y="4498975"/>
            <a:ext cx="0" cy="1036638"/>
          </a:xfrm>
          <a:prstGeom prst="line">
            <a:avLst/>
          </a:prstGeom>
          <a:noFill/>
          <a:ln w="9525">
            <a:solidFill>
              <a:schemeClr val="tx1"/>
            </a:solidFill>
            <a:prstDash val="dash"/>
            <a:round/>
            <a:headEnd/>
            <a:tailEnd/>
          </a:ln>
        </p:spPr>
        <p:txBody>
          <a:bodyPr/>
          <a:lstStyle/>
          <a:p>
            <a:endParaRPr lang="zh-TW" altLang="en-US"/>
          </a:p>
        </p:txBody>
      </p:sp>
      <p:sp>
        <p:nvSpPr>
          <p:cNvPr id="47116" name="Line 11"/>
          <p:cNvSpPr>
            <a:spLocks noChangeShapeType="1"/>
          </p:cNvSpPr>
          <p:nvPr/>
        </p:nvSpPr>
        <p:spPr bwMode="auto">
          <a:xfrm>
            <a:off x="3927475" y="3332163"/>
            <a:ext cx="20638" cy="2203450"/>
          </a:xfrm>
          <a:prstGeom prst="line">
            <a:avLst/>
          </a:prstGeom>
          <a:noFill/>
          <a:ln w="9525">
            <a:solidFill>
              <a:schemeClr val="tx1"/>
            </a:solidFill>
            <a:prstDash val="dash"/>
            <a:round/>
            <a:headEnd/>
            <a:tailEnd/>
          </a:ln>
        </p:spPr>
        <p:txBody>
          <a:bodyPr/>
          <a:lstStyle/>
          <a:p>
            <a:endParaRPr lang="zh-TW" altLang="en-US"/>
          </a:p>
        </p:txBody>
      </p:sp>
      <p:sp>
        <p:nvSpPr>
          <p:cNvPr id="47117" name="Line 12"/>
          <p:cNvSpPr>
            <a:spLocks noChangeShapeType="1"/>
          </p:cNvSpPr>
          <p:nvPr/>
        </p:nvSpPr>
        <p:spPr bwMode="auto">
          <a:xfrm flipH="1">
            <a:off x="1997075" y="4419600"/>
            <a:ext cx="1603375" cy="0"/>
          </a:xfrm>
          <a:prstGeom prst="line">
            <a:avLst/>
          </a:prstGeom>
          <a:noFill/>
          <a:ln w="9525">
            <a:solidFill>
              <a:schemeClr val="tx1"/>
            </a:solidFill>
            <a:prstDash val="dash"/>
            <a:round/>
            <a:headEnd/>
            <a:tailEnd/>
          </a:ln>
        </p:spPr>
        <p:txBody>
          <a:bodyPr/>
          <a:lstStyle/>
          <a:p>
            <a:endParaRPr lang="zh-TW" altLang="en-US"/>
          </a:p>
        </p:txBody>
      </p:sp>
      <p:sp>
        <p:nvSpPr>
          <p:cNvPr id="47118" name="Line 13"/>
          <p:cNvSpPr>
            <a:spLocks noChangeShapeType="1"/>
          </p:cNvSpPr>
          <p:nvPr/>
        </p:nvSpPr>
        <p:spPr bwMode="auto">
          <a:xfrm flipH="1">
            <a:off x="2128838" y="3363913"/>
            <a:ext cx="1766887" cy="0"/>
          </a:xfrm>
          <a:prstGeom prst="line">
            <a:avLst/>
          </a:prstGeom>
          <a:noFill/>
          <a:ln w="9525">
            <a:solidFill>
              <a:schemeClr val="tx1"/>
            </a:solidFill>
            <a:prstDash val="dash"/>
            <a:round/>
            <a:headEnd/>
            <a:tailEnd/>
          </a:ln>
        </p:spPr>
        <p:txBody>
          <a:bodyPr/>
          <a:lstStyle/>
          <a:p>
            <a:endParaRPr lang="zh-TW" altLang="en-US"/>
          </a:p>
        </p:txBody>
      </p:sp>
      <p:sp>
        <p:nvSpPr>
          <p:cNvPr id="47119" name="Oval 14"/>
          <p:cNvSpPr>
            <a:spLocks noChangeArrowheads="1"/>
          </p:cNvSpPr>
          <p:nvPr/>
        </p:nvSpPr>
        <p:spPr bwMode="auto">
          <a:xfrm>
            <a:off x="3851275" y="3297238"/>
            <a:ext cx="152400" cy="142875"/>
          </a:xfrm>
          <a:prstGeom prst="ellipse">
            <a:avLst/>
          </a:prstGeom>
          <a:solidFill>
            <a:srgbClr val="FF3300"/>
          </a:solidFill>
          <a:ln w="9525">
            <a:solidFill>
              <a:srgbClr val="FF3300"/>
            </a:solidFill>
            <a:round/>
            <a:headEnd/>
            <a:tailEnd/>
          </a:ln>
        </p:spPr>
        <p:txBody>
          <a:bodyPr wrap="none" anchor="ctr"/>
          <a:lstStyle/>
          <a:p>
            <a:pPr algn="ctr"/>
            <a:endParaRPr lang="zh-TW" altLang="zh-TW" sz="1800">
              <a:solidFill>
                <a:srgbClr val="FF3300"/>
              </a:solidFill>
            </a:endParaRPr>
          </a:p>
        </p:txBody>
      </p:sp>
      <p:sp>
        <p:nvSpPr>
          <p:cNvPr id="47120" name="Oval 15"/>
          <p:cNvSpPr>
            <a:spLocks noChangeArrowheads="1"/>
          </p:cNvSpPr>
          <p:nvPr/>
        </p:nvSpPr>
        <p:spPr bwMode="auto">
          <a:xfrm>
            <a:off x="3581400" y="4352925"/>
            <a:ext cx="152400" cy="142875"/>
          </a:xfrm>
          <a:prstGeom prst="ellipse">
            <a:avLst/>
          </a:prstGeom>
          <a:solidFill>
            <a:srgbClr val="006600"/>
          </a:solidFill>
          <a:ln w="9525">
            <a:solidFill>
              <a:srgbClr val="006600"/>
            </a:solidFill>
            <a:round/>
            <a:headEnd/>
            <a:tailEnd/>
          </a:ln>
        </p:spPr>
        <p:txBody>
          <a:bodyPr wrap="none" anchor="ctr"/>
          <a:lstStyle/>
          <a:p>
            <a:pPr algn="ctr"/>
            <a:endParaRPr lang="zh-TW" altLang="zh-TW" sz="1800">
              <a:solidFill>
                <a:srgbClr val="FF3300"/>
              </a:solidFill>
            </a:endParaRPr>
          </a:p>
        </p:txBody>
      </p:sp>
      <p:sp>
        <p:nvSpPr>
          <p:cNvPr id="47121" name="Text Box 16"/>
          <p:cNvSpPr txBox="1">
            <a:spLocks noChangeArrowheads="1"/>
          </p:cNvSpPr>
          <p:nvPr/>
        </p:nvSpPr>
        <p:spPr bwMode="auto">
          <a:xfrm>
            <a:off x="3373438" y="3971925"/>
            <a:ext cx="587375" cy="366713"/>
          </a:xfrm>
          <a:prstGeom prst="rect">
            <a:avLst/>
          </a:prstGeom>
          <a:noFill/>
          <a:ln w="9525">
            <a:noFill/>
            <a:miter lim="800000"/>
            <a:headEnd/>
            <a:tailEnd/>
          </a:ln>
        </p:spPr>
        <p:txBody>
          <a:bodyPr>
            <a:spAutoFit/>
          </a:bodyPr>
          <a:lstStyle/>
          <a:p>
            <a:pPr>
              <a:spcBef>
                <a:spcPct val="50000"/>
              </a:spcBef>
            </a:pPr>
            <a:r>
              <a:rPr lang="en-US" altLang="zh-TW" sz="1800"/>
              <a:t>EC</a:t>
            </a:r>
          </a:p>
        </p:txBody>
      </p:sp>
      <p:sp>
        <p:nvSpPr>
          <p:cNvPr id="47122" name="Text Box 17"/>
          <p:cNvSpPr txBox="1">
            <a:spLocks noChangeArrowheads="1"/>
          </p:cNvSpPr>
          <p:nvPr/>
        </p:nvSpPr>
        <p:spPr bwMode="auto">
          <a:xfrm>
            <a:off x="4067175" y="2994025"/>
            <a:ext cx="1470025" cy="366713"/>
          </a:xfrm>
          <a:prstGeom prst="rect">
            <a:avLst/>
          </a:prstGeom>
          <a:noFill/>
          <a:ln w="9525">
            <a:noFill/>
            <a:miter lim="800000"/>
            <a:headEnd/>
            <a:tailEnd/>
          </a:ln>
        </p:spPr>
        <p:txBody>
          <a:bodyPr>
            <a:spAutoFit/>
          </a:bodyPr>
          <a:lstStyle/>
          <a:p>
            <a:pPr>
              <a:spcBef>
                <a:spcPct val="50000"/>
              </a:spcBef>
            </a:pPr>
            <a:r>
              <a:rPr lang="en-US" altLang="zh-TW" sz="1800"/>
              <a:t>EM </a:t>
            </a:r>
            <a:r>
              <a:rPr lang="zh-TW" altLang="en-US" sz="1800"/>
              <a:t>新壟斷</a:t>
            </a:r>
          </a:p>
        </p:txBody>
      </p:sp>
      <p:sp>
        <p:nvSpPr>
          <p:cNvPr id="47123" name="Text Box 18"/>
          <p:cNvSpPr txBox="1">
            <a:spLocks noChangeArrowheads="1"/>
          </p:cNvSpPr>
          <p:nvPr/>
        </p:nvSpPr>
        <p:spPr bwMode="auto">
          <a:xfrm>
            <a:off x="2022475" y="3448050"/>
            <a:ext cx="2447925" cy="366713"/>
          </a:xfrm>
          <a:prstGeom prst="rect">
            <a:avLst/>
          </a:prstGeom>
          <a:noFill/>
          <a:ln w="9525">
            <a:noFill/>
            <a:miter lim="800000"/>
            <a:headEnd/>
            <a:tailEnd/>
          </a:ln>
        </p:spPr>
        <p:txBody>
          <a:bodyPr>
            <a:spAutoFit/>
          </a:bodyPr>
          <a:lstStyle/>
          <a:p>
            <a:pPr>
              <a:spcBef>
                <a:spcPct val="50000"/>
              </a:spcBef>
            </a:pPr>
            <a:r>
              <a:rPr lang="en-US" altLang="zh-TW" sz="1800"/>
              <a:t>B-W TV Demand</a:t>
            </a:r>
          </a:p>
        </p:txBody>
      </p:sp>
      <p:sp>
        <p:nvSpPr>
          <p:cNvPr id="47124" name="Text Box 19"/>
          <p:cNvSpPr txBox="1">
            <a:spLocks noChangeArrowheads="1"/>
          </p:cNvSpPr>
          <p:nvPr/>
        </p:nvSpPr>
        <p:spPr bwMode="auto">
          <a:xfrm>
            <a:off x="1379538" y="3200400"/>
            <a:ext cx="587375" cy="366713"/>
          </a:xfrm>
          <a:prstGeom prst="rect">
            <a:avLst/>
          </a:prstGeom>
          <a:noFill/>
          <a:ln w="9525">
            <a:noFill/>
            <a:miter lim="800000"/>
            <a:headEnd/>
            <a:tailEnd/>
          </a:ln>
        </p:spPr>
        <p:txBody>
          <a:bodyPr>
            <a:spAutoFit/>
          </a:bodyPr>
          <a:lstStyle/>
          <a:p>
            <a:pPr>
              <a:spcBef>
                <a:spcPct val="50000"/>
              </a:spcBef>
            </a:pPr>
            <a:r>
              <a:rPr lang="en-US" altLang="zh-TW" sz="1800"/>
              <a:t>PM’</a:t>
            </a:r>
          </a:p>
        </p:txBody>
      </p:sp>
      <p:sp>
        <p:nvSpPr>
          <p:cNvPr id="47125" name="Text Box 20"/>
          <p:cNvSpPr txBox="1">
            <a:spLocks noChangeArrowheads="1"/>
          </p:cNvSpPr>
          <p:nvPr/>
        </p:nvSpPr>
        <p:spPr bwMode="auto">
          <a:xfrm>
            <a:off x="3873500" y="5715000"/>
            <a:ext cx="827088" cy="366713"/>
          </a:xfrm>
          <a:prstGeom prst="rect">
            <a:avLst/>
          </a:prstGeom>
          <a:noFill/>
          <a:ln w="9525">
            <a:noFill/>
            <a:miter lim="800000"/>
            <a:headEnd/>
            <a:tailEnd/>
          </a:ln>
        </p:spPr>
        <p:txBody>
          <a:bodyPr>
            <a:spAutoFit/>
          </a:bodyPr>
          <a:lstStyle/>
          <a:p>
            <a:pPr>
              <a:spcBef>
                <a:spcPct val="50000"/>
              </a:spcBef>
            </a:pPr>
            <a:r>
              <a:rPr lang="en-US" altLang="zh-TW" sz="1800"/>
              <a:t>QM’</a:t>
            </a:r>
          </a:p>
        </p:txBody>
      </p:sp>
      <p:sp>
        <p:nvSpPr>
          <p:cNvPr id="47126" name="Text Box 21"/>
          <p:cNvSpPr txBox="1">
            <a:spLocks noChangeArrowheads="1"/>
          </p:cNvSpPr>
          <p:nvPr/>
        </p:nvSpPr>
        <p:spPr bwMode="auto">
          <a:xfrm>
            <a:off x="1389063" y="4203700"/>
            <a:ext cx="587375" cy="366713"/>
          </a:xfrm>
          <a:prstGeom prst="rect">
            <a:avLst/>
          </a:prstGeom>
          <a:noFill/>
          <a:ln w="9525">
            <a:noFill/>
            <a:miter lim="800000"/>
            <a:headEnd/>
            <a:tailEnd/>
          </a:ln>
        </p:spPr>
        <p:txBody>
          <a:bodyPr>
            <a:spAutoFit/>
          </a:bodyPr>
          <a:lstStyle/>
          <a:p>
            <a:pPr>
              <a:spcBef>
                <a:spcPct val="50000"/>
              </a:spcBef>
            </a:pPr>
            <a:r>
              <a:rPr lang="en-US" altLang="zh-TW" sz="1800"/>
              <a:t>PC</a:t>
            </a:r>
          </a:p>
        </p:txBody>
      </p:sp>
      <p:sp>
        <p:nvSpPr>
          <p:cNvPr id="47127" name="Text Box 22"/>
          <p:cNvSpPr txBox="1">
            <a:spLocks noChangeArrowheads="1"/>
          </p:cNvSpPr>
          <p:nvPr/>
        </p:nvSpPr>
        <p:spPr bwMode="auto">
          <a:xfrm>
            <a:off x="3249613" y="5726113"/>
            <a:ext cx="587375" cy="366712"/>
          </a:xfrm>
          <a:prstGeom prst="rect">
            <a:avLst/>
          </a:prstGeom>
          <a:noFill/>
          <a:ln w="9525">
            <a:noFill/>
            <a:miter lim="800000"/>
            <a:headEnd/>
            <a:tailEnd/>
          </a:ln>
        </p:spPr>
        <p:txBody>
          <a:bodyPr>
            <a:spAutoFit/>
          </a:bodyPr>
          <a:lstStyle/>
          <a:p>
            <a:pPr>
              <a:spcBef>
                <a:spcPct val="50000"/>
              </a:spcBef>
            </a:pPr>
            <a:r>
              <a:rPr lang="en-US" altLang="zh-TW" sz="1800"/>
              <a:t>QC</a:t>
            </a:r>
          </a:p>
        </p:txBody>
      </p:sp>
      <p:sp>
        <p:nvSpPr>
          <p:cNvPr id="47129" name="Line 24"/>
          <p:cNvSpPr>
            <a:spLocks noChangeShapeType="1"/>
          </p:cNvSpPr>
          <p:nvPr/>
        </p:nvSpPr>
        <p:spPr bwMode="auto">
          <a:xfrm>
            <a:off x="2105025" y="2586038"/>
            <a:ext cx="6138863" cy="2589212"/>
          </a:xfrm>
          <a:prstGeom prst="line">
            <a:avLst/>
          </a:prstGeom>
          <a:noFill/>
          <a:ln w="38100">
            <a:solidFill>
              <a:srgbClr val="660066"/>
            </a:solidFill>
            <a:prstDash val="lgDashDot"/>
            <a:round/>
            <a:headEnd/>
            <a:tailEnd/>
          </a:ln>
        </p:spPr>
        <p:txBody>
          <a:bodyPr/>
          <a:lstStyle/>
          <a:p>
            <a:endParaRPr lang="zh-TW" altLang="en-US"/>
          </a:p>
        </p:txBody>
      </p:sp>
      <p:sp>
        <p:nvSpPr>
          <p:cNvPr id="47130" name="Text Box 25"/>
          <p:cNvSpPr txBox="1">
            <a:spLocks noChangeArrowheads="1"/>
          </p:cNvSpPr>
          <p:nvPr/>
        </p:nvSpPr>
        <p:spPr bwMode="auto">
          <a:xfrm>
            <a:off x="2644775" y="2544763"/>
            <a:ext cx="2447925" cy="366712"/>
          </a:xfrm>
          <a:prstGeom prst="rect">
            <a:avLst/>
          </a:prstGeom>
          <a:noFill/>
          <a:ln w="9525">
            <a:noFill/>
            <a:miter lim="800000"/>
            <a:headEnd/>
            <a:tailEnd/>
          </a:ln>
        </p:spPr>
        <p:txBody>
          <a:bodyPr>
            <a:spAutoFit/>
          </a:bodyPr>
          <a:lstStyle/>
          <a:p>
            <a:pPr>
              <a:spcBef>
                <a:spcPct val="50000"/>
              </a:spcBef>
            </a:pPr>
            <a:r>
              <a:rPr lang="en-US" altLang="zh-TW" sz="1800">
                <a:solidFill>
                  <a:srgbClr val="FF3300"/>
                </a:solidFill>
              </a:rPr>
              <a:t>Color TV</a:t>
            </a:r>
            <a:r>
              <a:rPr lang="en-US" altLang="zh-TW" sz="1800"/>
              <a:t> Demand</a:t>
            </a:r>
          </a:p>
        </p:txBody>
      </p:sp>
      <p:sp>
        <p:nvSpPr>
          <p:cNvPr id="47131" name="Line 26"/>
          <p:cNvSpPr>
            <a:spLocks noChangeShapeType="1"/>
          </p:cNvSpPr>
          <p:nvPr/>
        </p:nvSpPr>
        <p:spPr bwMode="auto">
          <a:xfrm>
            <a:off x="2159000" y="2640013"/>
            <a:ext cx="3346450" cy="2965450"/>
          </a:xfrm>
          <a:prstGeom prst="line">
            <a:avLst/>
          </a:prstGeom>
          <a:noFill/>
          <a:ln w="28575">
            <a:solidFill>
              <a:srgbClr val="660066"/>
            </a:solidFill>
            <a:prstDash val="dash"/>
            <a:round/>
            <a:headEnd/>
            <a:tailEnd/>
          </a:ln>
        </p:spPr>
        <p:txBody>
          <a:bodyPr/>
          <a:lstStyle/>
          <a:p>
            <a:endParaRPr lang="zh-TW"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標題 1"/>
          <p:cNvSpPr>
            <a:spLocks noGrp="1"/>
          </p:cNvSpPr>
          <p:nvPr>
            <p:ph type="title"/>
          </p:nvPr>
        </p:nvSpPr>
        <p:spPr/>
        <p:txBody>
          <a:bodyPr/>
          <a:lstStyle/>
          <a:p>
            <a:pPr eaLnBrk="1" hangingPunct="1"/>
            <a:r>
              <a:rPr lang="en-US" altLang="zh-TW" dirty="0" smtClean="0">
                <a:solidFill>
                  <a:srgbClr val="C00000"/>
                </a:solidFill>
              </a:rPr>
              <a:t>1.2  </a:t>
            </a:r>
            <a:r>
              <a:rPr lang="zh-TW" altLang="en-US" dirty="0" smtClean="0">
                <a:solidFill>
                  <a:srgbClr val="C00000"/>
                </a:solidFill>
              </a:rPr>
              <a:t>經濟學的發展</a:t>
            </a:r>
          </a:p>
        </p:txBody>
      </p:sp>
      <p:sp>
        <p:nvSpPr>
          <p:cNvPr id="7171" name="內容版面配置區 2"/>
          <p:cNvSpPr>
            <a:spLocks noGrp="1"/>
          </p:cNvSpPr>
          <p:nvPr>
            <p:ph idx="1"/>
          </p:nvPr>
        </p:nvSpPr>
        <p:spPr>
          <a:xfrm>
            <a:off x="1348353" y="1658320"/>
            <a:ext cx="7430522" cy="4688506"/>
          </a:xfrm>
        </p:spPr>
        <p:txBody>
          <a:bodyPr/>
          <a:lstStyle/>
          <a:p>
            <a:pPr eaLnBrk="1" hangingPunct="1">
              <a:lnSpc>
                <a:spcPct val="150000"/>
              </a:lnSpc>
            </a:pPr>
            <a:r>
              <a:rPr lang="zh-TW" altLang="en-US" dirty="0" smtClean="0"/>
              <a:t>人類創造了哪些</a:t>
            </a:r>
            <a:r>
              <a:rPr lang="zh-TW" altLang="en-US" dirty="0" smtClean="0">
                <a:solidFill>
                  <a:srgbClr val="C00000"/>
                </a:solidFill>
              </a:rPr>
              <a:t>廣義的市場</a:t>
            </a:r>
            <a:r>
              <a:rPr lang="zh-TW" altLang="en-US" dirty="0" smtClean="0"/>
              <a:t>？</a:t>
            </a:r>
            <a:endParaRPr lang="en-US" altLang="zh-TW" dirty="0" smtClean="0"/>
          </a:p>
          <a:p>
            <a:pPr marL="971550" lvl="1" indent="-514350" eaLnBrk="1" hangingPunct="1">
              <a:buFont typeface="Arial" charset="0"/>
              <a:buAutoNum type="arabicPeriod"/>
            </a:pPr>
            <a:r>
              <a:rPr lang="zh-TW" altLang="en-US" dirty="0" smtClean="0"/>
              <a:t>廣義的市場＝自由進出的平台。</a:t>
            </a:r>
            <a:endParaRPr lang="en-US" altLang="zh-TW" dirty="0" smtClean="0"/>
          </a:p>
          <a:p>
            <a:pPr marL="971550" lvl="1" indent="-514350" eaLnBrk="1" hangingPunct="1">
              <a:buFont typeface="Arial" charset="0"/>
              <a:buAutoNum type="arabicPeriod"/>
            </a:pPr>
            <a:r>
              <a:rPr lang="zh-TW" altLang="en-US" dirty="0" smtClean="0"/>
              <a:t>財產權、貨幣、語言、普通法、家庭，還有什麼？</a:t>
            </a:r>
            <a:endParaRPr lang="en-US" altLang="zh-TW" dirty="0" smtClean="0"/>
          </a:p>
          <a:p>
            <a:pPr eaLnBrk="1" hangingPunct="1">
              <a:lnSpc>
                <a:spcPct val="150000"/>
              </a:lnSpc>
            </a:pPr>
            <a:r>
              <a:rPr lang="zh-TW" altLang="en-US" dirty="0" smtClean="0"/>
              <a:t>廣義市場的</a:t>
            </a:r>
            <a:r>
              <a:rPr lang="en-US" altLang="zh-TW" dirty="0" smtClean="0"/>
              <a:t>Invisible Hand</a:t>
            </a:r>
            <a:r>
              <a:rPr lang="zh-TW" altLang="en-US" dirty="0" smtClean="0"/>
              <a:t>定理：</a:t>
            </a:r>
            <a:endParaRPr lang="en-US" altLang="zh-TW" dirty="0" smtClean="0"/>
          </a:p>
          <a:p>
            <a:pPr marL="971550" lvl="1" indent="-514350" eaLnBrk="1" hangingPunct="1">
              <a:lnSpc>
                <a:spcPct val="150000"/>
              </a:lnSpc>
              <a:buFont typeface="Arial" charset="0"/>
              <a:buAutoNum type="arabicPeriod"/>
            </a:pPr>
            <a:r>
              <a:rPr lang="en-US" altLang="zh-TW" dirty="0" smtClean="0"/>
              <a:t>Gary Becker: Rotten Kids Theorem</a:t>
            </a:r>
          </a:p>
          <a:p>
            <a:pPr marL="971550" lvl="1" indent="-514350" eaLnBrk="1" hangingPunct="1">
              <a:lnSpc>
                <a:spcPct val="150000"/>
              </a:lnSpc>
              <a:buFont typeface="Arial" charset="0"/>
              <a:buAutoNum type="arabicPeriod"/>
            </a:pPr>
            <a:r>
              <a:rPr lang="en-US" altLang="zh-TW" dirty="0" smtClean="0"/>
              <a:t>Ronald </a:t>
            </a:r>
            <a:r>
              <a:rPr lang="en-US" altLang="zh-TW" dirty="0" err="1" smtClean="0"/>
              <a:t>Coase</a:t>
            </a:r>
            <a:r>
              <a:rPr lang="en-US" altLang="zh-TW" dirty="0" smtClean="0"/>
              <a:t>: “</a:t>
            </a:r>
            <a:r>
              <a:rPr lang="en-US" altLang="zh-TW" dirty="0" err="1" smtClean="0"/>
              <a:t>Coasian</a:t>
            </a:r>
            <a:r>
              <a:rPr lang="en-US" altLang="zh-TW" dirty="0" smtClean="0"/>
              <a:t> </a:t>
            </a:r>
            <a:r>
              <a:rPr lang="en-US" altLang="zh-TW" dirty="0" err="1" smtClean="0"/>
              <a:t>Thoerem</a:t>
            </a:r>
            <a:r>
              <a:rPr lang="en-US" altLang="zh-TW" dirty="0" smtClean="0"/>
              <a:t>”</a:t>
            </a:r>
            <a:endParaRPr lang="zh-TW" altLang="en-US" dirty="0" smtClean="0"/>
          </a:p>
        </p:txBody>
      </p:sp>
      <p:sp>
        <p:nvSpPr>
          <p:cNvPr id="7172" name="投影片編號版面配置區 3"/>
          <p:cNvSpPr>
            <a:spLocks noGrp="1"/>
          </p:cNvSpPr>
          <p:nvPr>
            <p:ph type="sldNum" sz="quarter" idx="12"/>
          </p:nvPr>
        </p:nvSpPr>
        <p:spPr>
          <a:noFill/>
        </p:spPr>
        <p:txBody>
          <a:bodyPr/>
          <a:lstStyle/>
          <a:p>
            <a:fld id="{AC022EE8-DC30-4D38-9C30-90F565393FF3}" type="slidenum">
              <a:rPr lang="en-US" altLang="zh-TW"/>
              <a:pPr/>
              <a:t>5</a:t>
            </a:fld>
            <a:endParaRPr lang="en-US" altLang="zh-TW"/>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Rectangle 2"/>
          <p:cNvSpPr>
            <a:spLocks noGrp="1" noChangeArrowheads="1"/>
          </p:cNvSpPr>
          <p:nvPr>
            <p:ph type="title"/>
          </p:nvPr>
        </p:nvSpPr>
        <p:spPr>
          <a:xfrm>
            <a:off x="1379349" y="263471"/>
            <a:ext cx="7051729" cy="876488"/>
          </a:xfrm>
        </p:spPr>
        <p:txBody>
          <a:bodyPr/>
          <a:lstStyle/>
          <a:p>
            <a:pPr eaLnBrk="1" hangingPunct="1"/>
            <a:r>
              <a:rPr lang="en-US" altLang="zh-TW" sz="4000" b="1" dirty="0" smtClean="0">
                <a:solidFill>
                  <a:srgbClr val="C00000"/>
                </a:solidFill>
                <a:latin typeface="新細明體" pitchFamily="18" charset="-120"/>
              </a:rPr>
              <a:t>8.2 </a:t>
            </a:r>
            <a:r>
              <a:rPr lang="zh-TW" altLang="en-US" sz="4000" b="1" dirty="0" smtClean="0">
                <a:solidFill>
                  <a:srgbClr val="C00000"/>
                </a:solidFill>
                <a:latin typeface="新細明體" pitchFamily="18" charset="-120"/>
              </a:rPr>
              <a:t>彩色電視的普及</a:t>
            </a:r>
          </a:p>
        </p:txBody>
      </p:sp>
      <p:sp>
        <p:nvSpPr>
          <p:cNvPr id="48132" name="Rectangle 3"/>
          <p:cNvSpPr>
            <a:spLocks noGrp="1" noChangeArrowheads="1"/>
          </p:cNvSpPr>
          <p:nvPr>
            <p:ph idx="1"/>
          </p:nvPr>
        </p:nvSpPr>
        <p:spPr>
          <a:xfrm>
            <a:off x="996816" y="1461253"/>
            <a:ext cx="7513637" cy="652463"/>
          </a:xfrm>
        </p:spPr>
        <p:txBody>
          <a:bodyPr/>
          <a:lstStyle/>
          <a:p>
            <a:pPr eaLnBrk="1" hangingPunct="1"/>
            <a:r>
              <a:rPr lang="en-US" altLang="zh-TW" dirty="0" smtClean="0">
                <a:latin typeface="細明體" pitchFamily="49" charset="-120"/>
                <a:ea typeface="細明體" pitchFamily="49" charset="-120"/>
              </a:rPr>
              <a:t>B-W TV Dynamic competition</a:t>
            </a:r>
          </a:p>
        </p:txBody>
      </p:sp>
      <p:sp>
        <p:nvSpPr>
          <p:cNvPr id="48130" name="投影片編號版面配置區 4"/>
          <p:cNvSpPr>
            <a:spLocks noGrp="1"/>
          </p:cNvSpPr>
          <p:nvPr>
            <p:ph type="sldNum" sz="quarter" idx="12"/>
          </p:nvPr>
        </p:nvSpPr>
        <p:spPr>
          <a:noFill/>
        </p:spPr>
        <p:txBody>
          <a:bodyPr/>
          <a:lstStyle/>
          <a:p>
            <a:fld id="{CCEEA6F9-761D-449A-80DB-3C0C20205D4C}" type="slidenum">
              <a:rPr lang="en-US" altLang="zh-TW"/>
              <a:pPr/>
              <a:t>50</a:t>
            </a:fld>
            <a:endParaRPr lang="en-US" altLang="zh-TW"/>
          </a:p>
        </p:txBody>
      </p:sp>
      <p:sp>
        <p:nvSpPr>
          <p:cNvPr id="48133" name="Text Box 4"/>
          <p:cNvSpPr txBox="1">
            <a:spLocks noChangeArrowheads="1"/>
          </p:cNvSpPr>
          <p:nvPr/>
        </p:nvSpPr>
        <p:spPr bwMode="auto">
          <a:xfrm>
            <a:off x="5919788" y="2678113"/>
            <a:ext cx="2505075" cy="779462"/>
          </a:xfrm>
          <a:prstGeom prst="rect">
            <a:avLst/>
          </a:prstGeom>
          <a:noFill/>
          <a:ln w="9525">
            <a:noFill/>
            <a:miter lim="800000"/>
            <a:headEnd/>
            <a:tailEnd/>
          </a:ln>
        </p:spPr>
        <p:txBody>
          <a:bodyPr>
            <a:spAutoFit/>
          </a:bodyPr>
          <a:lstStyle/>
          <a:p>
            <a:pPr>
              <a:spcBef>
                <a:spcPct val="50000"/>
              </a:spcBef>
            </a:pPr>
            <a:r>
              <a:rPr lang="en-US" altLang="zh-TW" sz="1800"/>
              <a:t>Supply </a:t>
            </a:r>
          </a:p>
          <a:p>
            <a:pPr>
              <a:spcBef>
                <a:spcPct val="50000"/>
              </a:spcBef>
            </a:pPr>
            <a:r>
              <a:rPr lang="en-US" altLang="zh-TW" sz="1800"/>
              <a:t>(Perfect  competition)</a:t>
            </a:r>
          </a:p>
        </p:txBody>
      </p:sp>
      <p:sp>
        <p:nvSpPr>
          <p:cNvPr id="48134" name="Text Box 5"/>
          <p:cNvSpPr txBox="1">
            <a:spLocks noChangeArrowheads="1"/>
          </p:cNvSpPr>
          <p:nvPr/>
        </p:nvSpPr>
        <p:spPr bwMode="auto">
          <a:xfrm>
            <a:off x="2466975" y="6084888"/>
            <a:ext cx="5780088" cy="366712"/>
          </a:xfrm>
          <a:prstGeom prst="rect">
            <a:avLst/>
          </a:prstGeom>
          <a:noFill/>
          <a:ln w="9525">
            <a:noFill/>
            <a:miter lim="800000"/>
            <a:headEnd/>
            <a:tailEnd/>
          </a:ln>
        </p:spPr>
        <p:txBody>
          <a:bodyPr>
            <a:spAutoFit/>
          </a:bodyPr>
          <a:lstStyle/>
          <a:p>
            <a:pPr>
              <a:spcBef>
                <a:spcPct val="50000"/>
              </a:spcBef>
            </a:pPr>
            <a:r>
              <a:rPr lang="en-US" altLang="zh-TW" sz="1800"/>
              <a:t>Surplus: Monopoly &gt;perfect competition</a:t>
            </a:r>
          </a:p>
        </p:txBody>
      </p:sp>
      <p:sp>
        <p:nvSpPr>
          <p:cNvPr id="48135" name="Line 6"/>
          <p:cNvSpPr>
            <a:spLocks noChangeShapeType="1"/>
          </p:cNvSpPr>
          <p:nvPr/>
        </p:nvSpPr>
        <p:spPr bwMode="auto">
          <a:xfrm>
            <a:off x="2370138" y="5405438"/>
            <a:ext cx="4597400" cy="11112"/>
          </a:xfrm>
          <a:prstGeom prst="line">
            <a:avLst/>
          </a:prstGeom>
          <a:noFill/>
          <a:ln w="38100">
            <a:solidFill>
              <a:srgbClr val="FF3300"/>
            </a:solidFill>
            <a:prstDash val="dash"/>
            <a:round/>
            <a:headEnd/>
            <a:tailEnd/>
          </a:ln>
        </p:spPr>
        <p:txBody>
          <a:bodyPr/>
          <a:lstStyle/>
          <a:p>
            <a:endParaRPr lang="zh-TW" altLang="en-US"/>
          </a:p>
        </p:txBody>
      </p:sp>
      <p:sp>
        <p:nvSpPr>
          <p:cNvPr id="48136" name="Text Box 7"/>
          <p:cNvSpPr txBox="1">
            <a:spLocks noChangeArrowheads="1"/>
          </p:cNvSpPr>
          <p:nvPr/>
        </p:nvSpPr>
        <p:spPr bwMode="auto">
          <a:xfrm>
            <a:off x="6280150" y="4941888"/>
            <a:ext cx="2505075" cy="366712"/>
          </a:xfrm>
          <a:prstGeom prst="rect">
            <a:avLst/>
          </a:prstGeom>
          <a:noFill/>
          <a:ln w="9525">
            <a:noFill/>
            <a:miter lim="800000"/>
            <a:headEnd/>
            <a:tailEnd/>
          </a:ln>
        </p:spPr>
        <p:txBody>
          <a:bodyPr>
            <a:spAutoFit/>
          </a:bodyPr>
          <a:lstStyle/>
          <a:p>
            <a:pPr>
              <a:spcBef>
                <a:spcPct val="50000"/>
              </a:spcBef>
            </a:pPr>
            <a:r>
              <a:rPr lang="en-US" altLang="zh-TW" sz="1800"/>
              <a:t>Supply (monopoly)</a:t>
            </a:r>
          </a:p>
        </p:txBody>
      </p:sp>
      <p:sp>
        <p:nvSpPr>
          <p:cNvPr id="48137" name="Line 8"/>
          <p:cNvSpPr>
            <a:spLocks noChangeShapeType="1"/>
          </p:cNvSpPr>
          <p:nvPr/>
        </p:nvSpPr>
        <p:spPr bwMode="auto">
          <a:xfrm>
            <a:off x="2051050" y="5589588"/>
            <a:ext cx="5689600" cy="0"/>
          </a:xfrm>
          <a:prstGeom prst="line">
            <a:avLst/>
          </a:prstGeom>
          <a:noFill/>
          <a:ln w="38100">
            <a:solidFill>
              <a:schemeClr val="tx1"/>
            </a:solidFill>
            <a:round/>
            <a:headEnd/>
            <a:tailEnd type="triangle" w="med" len="med"/>
          </a:ln>
        </p:spPr>
        <p:txBody>
          <a:bodyPr/>
          <a:lstStyle/>
          <a:p>
            <a:endParaRPr lang="zh-TW" altLang="en-US"/>
          </a:p>
        </p:txBody>
      </p:sp>
      <p:sp>
        <p:nvSpPr>
          <p:cNvPr id="48138" name="Line 9"/>
          <p:cNvSpPr>
            <a:spLocks noChangeShapeType="1"/>
          </p:cNvSpPr>
          <p:nvPr/>
        </p:nvSpPr>
        <p:spPr bwMode="auto">
          <a:xfrm flipV="1">
            <a:off x="2051050" y="2349500"/>
            <a:ext cx="0" cy="3240088"/>
          </a:xfrm>
          <a:prstGeom prst="line">
            <a:avLst/>
          </a:prstGeom>
          <a:noFill/>
          <a:ln w="38100">
            <a:solidFill>
              <a:schemeClr val="tx1"/>
            </a:solidFill>
            <a:round/>
            <a:headEnd/>
            <a:tailEnd type="triangle" w="med" len="med"/>
          </a:ln>
        </p:spPr>
        <p:txBody>
          <a:bodyPr/>
          <a:lstStyle/>
          <a:p>
            <a:endParaRPr lang="zh-TW" altLang="en-US"/>
          </a:p>
        </p:txBody>
      </p:sp>
      <p:sp>
        <p:nvSpPr>
          <p:cNvPr id="48139" name="Line 10"/>
          <p:cNvSpPr>
            <a:spLocks noChangeShapeType="1"/>
          </p:cNvSpPr>
          <p:nvPr/>
        </p:nvSpPr>
        <p:spPr bwMode="auto">
          <a:xfrm>
            <a:off x="2039938" y="3762375"/>
            <a:ext cx="4548187" cy="1827213"/>
          </a:xfrm>
          <a:prstGeom prst="line">
            <a:avLst/>
          </a:prstGeom>
          <a:noFill/>
          <a:ln w="28575">
            <a:solidFill>
              <a:srgbClr val="000099"/>
            </a:solidFill>
            <a:round/>
            <a:headEnd/>
            <a:tailEnd/>
          </a:ln>
        </p:spPr>
        <p:txBody>
          <a:bodyPr/>
          <a:lstStyle/>
          <a:p>
            <a:endParaRPr lang="zh-TW" altLang="en-US"/>
          </a:p>
        </p:txBody>
      </p:sp>
      <p:sp>
        <p:nvSpPr>
          <p:cNvPr id="48140" name="Line 11"/>
          <p:cNvSpPr>
            <a:spLocks noChangeShapeType="1"/>
          </p:cNvSpPr>
          <p:nvPr/>
        </p:nvSpPr>
        <p:spPr bwMode="auto">
          <a:xfrm>
            <a:off x="2051050" y="3773488"/>
            <a:ext cx="2006600" cy="1778000"/>
          </a:xfrm>
          <a:prstGeom prst="line">
            <a:avLst/>
          </a:prstGeom>
          <a:noFill/>
          <a:ln w="28575">
            <a:solidFill>
              <a:srgbClr val="000099"/>
            </a:solidFill>
            <a:prstDash val="dash"/>
            <a:round/>
            <a:headEnd/>
            <a:tailEnd/>
          </a:ln>
        </p:spPr>
        <p:txBody>
          <a:bodyPr/>
          <a:lstStyle/>
          <a:p>
            <a:endParaRPr lang="zh-TW" altLang="en-US"/>
          </a:p>
        </p:txBody>
      </p:sp>
      <p:sp>
        <p:nvSpPr>
          <p:cNvPr id="48141" name="Line 12"/>
          <p:cNvSpPr>
            <a:spLocks noChangeShapeType="1"/>
          </p:cNvSpPr>
          <p:nvPr/>
        </p:nvSpPr>
        <p:spPr bwMode="auto">
          <a:xfrm flipV="1">
            <a:off x="2051050" y="2825750"/>
            <a:ext cx="3781425" cy="2763838"/>
          </a:xfrm>
          <a:prstGeom prst="line">
            <a:avLst/>
          </a:prstGeom>
          <a:noFill/>
          <a:ln w="38100">
            <a:solidFill>
              <a:srgbClr val="FF3300"/>
            </a:solidFill>
            <a:round/>
            <a:headEnd/>
            <a:tailEnd/>
          </a:ln>
        </p:spPr>
        <p:txBody>
          <a:bodyPr/>
          <a:lstStyle/>
          <a:p>
            <a:endParaRPr lang="zh-TW" altLang="en-US"/>
          </a:p>
        </p:txBody>
      </p:sp>
      <p:sp>
        <p:nvSpPr>
          <p:cNvPr id="48142" name="Line 13"/>
          <p:cNvSpPr>
            <a:spLocks noChangeShapeType="1"/>
          </p:cNvSpPr>
          <p:nvPr/>
        </p:nvSpPr>
        <p:spPr bwMode="auto">
          <a:xfrm>
            <a:off x="3643313" y="4498975"/>
            <a:ext cx="0" cy="1036638"/>
          </a:xfrm>
          <a:prstGeom prst="line">
            <a:avLst/>
          </a:prstGeom>
          <a:noFill/>
          <a:ln w="9525">
            <a:solidFill>
              <a:schemeClr val="tx1"/>
            </a:solidFill>
            <a:prstDash val="dash"/>
            <a:round/>
            <a:headEnd/>
            <a:tailEnd/>
          </a:ln>
        </p:spPr>
        <p:txBody>
          <a:bodyPr/>
          <a:lstStyle/>
          <a:p>
            <a:endParaRPr lang="zh-TW" altLang="en-US"/>
          </a:p>
        </p:txBody>
      </p:sp>
      <p:sp>
        <p:nvSpPr>
          <p:cNvPr id="48143" name="Line 14"/>
          <p:cNvSpPr>
            <a:spLocks noChangeShapeType="1"/>
          </p:cNvSpPr>
          <p:nvPr/>
        </p:nvSpPr>
        <p:spPr bwMode="auto">
          <a:xfrm>
            <a:off x="3873500" y="4486275"/>
            <a:ext cx="31750" cy="1125538"/>
          </a:xfrm>
          <a:prstGeom prst="line">
            <a:avLst/>
          </a:prstGeom>
          <a:noFill/>
          <a:ln w="9525">
            <a:solidFill>
              <a:schemeClr val="tx1"/>
            </a:solidFill>
            <a:prstDash val="dash"/>
            <a:round/>
            <a:headEnd/>
            <a:tailEnd/>
          </a:ln>
        </p:spPr>
        <p:txBody>
          <a:bodyPr/>
          <a:lstStyle/>
          <a:p>
            <a:endParaRPr lang="zh-TW" altLang="en-US"/>
          </a:p>
        </p:txBody>
      </p:sp>
      <p:sp>
        <p:nvSpPr>
          <p:cNvPr id="48144" name="Line 15"/>
          <p:cNvSpPr>
            <a:spLocks noChangeShapeType="1"/>
          </p:cNvSpPr>
          <p:nvPr/>
        </p:nvSpPr>
        <p:spPr bwMode="auto">
          <a:xfrm flipH="1">
            <a:off x="1997075" y="4419600"/>
            <a:ext cx="1603375" cy="0"/>
          </a:xfrm>
          <a:prstGeom prst="line">
            <a:avLst/>
          </a:prstGeom>
          <a:noFill/>
          <a:ln w="9525">
            <a:solidFill>
              <a:schemeClr val="tx1"/>
            </a:solidFill>
            <a:prstDash val="dash"/>
            <a:round/>
            <a:headEnd/>
            <a:tailEnd/>
          </a:ln>
        </p:spPr>
        <p:txBody>
          <a:bodyPr/>
          <a:lstStyle/>
          <a:p>
            <a:endParaRPr lang="zh-TW" altLang="en-US"/>
          </a:p>
        </p:txBody>
      </p:sp>
      <p:sp>
        <p:nvSpPr>
          <p:cNvPr id="48145" name="Line 16"/>
          <p:cNvSpPr>
            <a:spLocks noChangeShapeType="1"/>
          </p:cNvSpPr>
          <p:nvPr/>
        </p:nvSpPr>
        <p:spPr bwMode="auto">
          <a:xfrm flipH="1">
            <a:off x="2095500" y="4572000"/>
            <a:ext cx="1766888" cy="0"/>
          </a:xfrm>
          <a:prstGeom prst="line">
            <a:avLst/>
          </a:prstGeom>
          <a:noFill/>
          <a:ln w="9525">
            <a:solidFill>
              <a:schemeClr val="tx1"/>
            </a:solidFill>
            <a:prstDash val="dash"/>
            <a:round/>
            <a:headEnd/>
            <a:tailEnd/>
          </a:ln>
        </p:spPr>
        <p:txBody>
          <a:bodyPr/>
          <a:lstStyle/>
          <a:p>
            <a:endParaRPr lang="zh-TW" altLang="en-US"/>
          </a:p>
        </p:txBody>
      </p:sp>
      <p:sp>
        <p:nvSpPr>
          <p:cNvPr id="48146" name="Oval 17"/>
          <p:cNvSpPr>
            <a:spLocks noChangeArrowheads="1"/>
          </p:cNvSpPr>
          <p:nvPr/>
        </p:nvSpPr>
        <p:spPr bwMode="auto">
          <a:xfrm>
            <a:off x="3808413" y="4462463"/>
            <a:ext cx="152400" cy="142875"/>
          </a:xfrm>
          <a:prstGeom prst="ellipse">
            <a:avLst/>
          </a:prstGeom>
          <a:solidFill>
            <a:srgbClr val="FF3300"/>
          </a:solidFill>
          <a:ln w="9525">
            <a:solidFill>
              <a:srgbClr val="FF3300"/>
            </a:solidFill>
            <a:round/>
            <a:headEnd/>
            <a:tailEnd/>
          </a:ln>
        </p:spPr>
        <p:txBody>
          <a:bodyPr wrap="none" anchor="ctr"/>
          <a:lstStyle/>
          <a:p>
            <a:pPr algn="ctr"/>
            <a:endParaRPr lang="zh-TW" altLang="zh-TW" sz="1800">
              <a:solidFill>
                <a:srgbClr val="FF3300"/>
              </a:solidFill>
            </a:endParaRPr>
          </a:p>
        </p:txBody>
      </p:sp>
      <p:sp>
        <p:nvSpPr>
          <p:cNvPr id="48147" name="Oval 18"/>
          <p:cNvSpPr>
            <a:spLocks noChangeArrowheads="1"/>
          </p:cNvSpPr>
          <p:nvPr/>
        </p:nvSpPr>
        <p:spPr bwMode="auto">
          <a:xfrm>
            <a:off x="3581400" y="4352925"/>
            <a:ext cx="152400" cy="142875"/>
          </a:xfrm>
          <a:prstGeom prst="ellipse">
            <a:avLst/>
          </a:prstGeom>
          <a:solidFill>
            <a:srgbClr val="006600"/>
          </a:solidFill>
          <a:ln w="9525">
            <a:solidFill>
              <a:srgbClr val="006600"/>
            </a:solidFill>
            <a:round/>
            <a:headEnd/>
            <a:tailEnd/>
          </a:ln>
        </p:spPr>
        <p:txBody>
          <a:bodyPr wrap="none" anchor="ctr"/>
          <a:lstStyle/>
          <a:p>
            <a:pPr algn="ctr"/>
            <a:endParaRPr lang="zh-TW" altLang="zh-TW" sz="1800">
              <a:solidFill>
                <a:srgbClr val="FF3300"/>
              </a:solidFill>
            </a:endParaRPr>
          </a:p>
        </p:txBody>
      </p:sp>
      <p:sp>
        <p:nvSpPr>
          <p:cNvPr id="48148" name="Text Box 19"/>
          <p:cNvSpPr txBox="1">
            <a:spLocks noChangeArrowheads="1"/>
          </p:cNvSpPr>
          <p:nvPr/>
        </p:nvSpPr>
        <p:spPr bwMode="auto">
          <a:xfrm>
            <a:off x="3470275" y="3906838"/>
            <a:ext cx="587375" cy="366712"/>
          </a:xfrm>
          <a:prstGeom prst="rect">
            <a:avLst/>
          </a:prstGeom>
          <a:noFill/>
          <a:ln w="9525">
            <a:noFill/>
            <a:miter lim="800000"/>
            <a:headEnd/>
            <a:tailEnd/>
          </a:ln>
        </p:spPr>
        <p:txBody>
          <a:bodyPr>
            <a:spAutoFit/>
          </a:bodyPr>
          <a:lstStyle/>
          <a:p>
            <a:pPr>
              <a:spcBef>
                <a:spcPct val="50000"/>
              </a:spcBef>
            </a:pPr>
            <a:r>
              <a:rPr lang="en-US" altLang="zh-TW" sz="1800"/>
              <a:t>EC</a:t>
            </a:r>
          </a:p>
        </p:txBody>
      </p:sp>
      <p:sp>
        <p:nvSpPr>
          <p:cNvPr id="48149" name="Text Box 20"/>
          <p:cNvSpPr txBox="1">
            <a:spLocks noChangeArrowheads="1"/>
          </p:cNvSpPr>
          <p:nvPr/>
        </p:nvSpPr>
        <p:spPr bwMode="auto">
          <a:xfrm>
            <a:off x="4035425" y="4202113"/>
            <a:ext cx="587375" cy="366712"/>
          </a:xfrm>
          <a:prstGeom prst="rect">
            <a:avLst/>
          </a:prstGeom>
          <a:noFill/>
          <a:ln w="9525">
            <a:noFill/>
            <a:miter lim="800000"/>
            <a:headEnd/>
            <a:tailEnd/>
          </a:ln>
        </p:spPr>
        <p:txBody>
          <a:bodyPr>
            <a:spAutoFit/>
          </a:bodyPr>
          <a:lstStyle/>
          <a:p>
            <a:pPr>
              <a:spcBef>
                <a:spcPct val="50000"/>
              </a:spcBef>
            </a:pPr>
            <a:r>
              <a:rPr lang="en-US" altLang="zh-TW" sz="1800"/>
              <a:t>EM</a:t>
            </a:r>
          </a:p>
        </p:txBody>
      </p:sp>
      <p:sp>
        <p:nvSpPr>
          <p:cNvPr id="48150" name="Text Box 21"/>
          <p:cNvSpPr txBox="1">
            <a:spLocks noChangeArrowheads="1"/>
          </p:cNvSpPr>
          <p:nvPr/>
        </p:nvSpPr>
        <p:spPr bwMode="auto">
          <a:xfrm>
            <a:off x="2165350" y="3362325"/>
            <a:ext cx="1479550" cy="366713"/>
          </a:xfrm>
          <a:prstGeom prst="rect">
            <a:avLst/>
          </a:prstGeom>
          <a:noFill/>
          <a:ln w="9525">
            <a:noFill/>
            <a:miter lim="800000"/>
            <a:headEnd/>
            <a:tailEnd/>
          </a:ln>
        </p:spPr>
        <p:txBody>
          <a:bodyPr>
            <a:spAutoFit/>
          </a:bodyPr>
          <a:lstStyle/>
          <a:p>
            <a:pPr>
              <a:spcBef>
                <a:spcPct val="50000"/>
              </a:spcBef>
            </a:pPr>
            <a:r>
              <a:rPr lang="en-US" altLang="zh-TW" sz="1800"/>
              <a:t>Demand</a:t>
            </a:r>
          </a:p>
        </p:txBody>
      </p:sp>
      <p:sp>
        <p:nvSpPr>
          <p:cNvPr id="48151" name="Text Box 22"/>
          <p:cNvSpPr txBox="1">
            <a:spLocks noChangeArrowheads="1"/>
          </p:cNvSpPr>
          <p:nvPr/>
        </p:nvSpPr>
        <p:spPr bwMode="auto">
          <a:xfrm>
            <a:off x="1346200" y="4572000"/>
            <a:ext cx="587375" cy="366713"/>
          </a:xfrm>
          <a:prstGeom prst="rect">
            <a:avLst/>
          </a:prstGeom>
          <a:noFill/>
          <a:ln w="9525">
            <a:noFill/>
            <a:miter lim="800000"/>
            <a:headEnd/>
            <a:tailEnd/>
          </a:ln>
        </p:spPr>
        <p:txBody>
          <a:bodyPr>
            <a:spAutoFit/>
          </a:bodyPr>
          <a:lstStyle/>
          <a:p>
            <a:pPr>
              <a:spcBef>
                <a:spcPct val="50000"/>
              </a:spcBef>
            </a:pPr>
            <a:r>
              <a:rPr lang="en-US" altLang="zh-TW" sz="1800"/>
              <a:t>PM</a:t>
            </a:r>
          </a:p>
        </p:txBody>
      </p:sp>
      <p:sp>
        <p:nvSpPr>
          <p:cNvPr id="48152" name="Text Box 23"/>
          <p:cNvSpPr txBox="1">
            <a:spLocks noChangeArrowheads="1"/>
          </p:cNvSpPr>
          <p:nvPr/>
        </p:nvSpPr>
        <p:spPr bwMode="auto">
          <a:xfrm>
            <a:off x="3862388" y="5791200"/>
            <a:ext cx="587375" cy="366713"/>
          </a:xfrm>
          <a:prstGeom prst="rect">
            <a:avLst/>
          </a:prstGeom>
          <a:noFill/>
          <a:ln w="9525">
            <a:noFill/>
            <a:miter lim="800000"/>
            <a:headEnd/>
            <a:tailEnd/>
          </a:ln>
        </p:spPr>
        <p:txBody>
          <a:bodyPr>
            <a:spAutoFit/>
          </a:bodyPr>
          <a:lstStyle/>
          <a:p>
            <a:pPr>
              <a:spcBef>
                <a:spcPct val="50000"/>
              </a:spcBef>
            </a:pPr>
            <a:r>
              <a:rPr lang="en-US" altLang="zh-TW" sz="1800"/>
              <a:t>QM</a:t>
            </a:r>
          </a:p>
        </p:txBody>
      </p:sp>
      <p:sp>
        <p:nvSpPr>
          <p:cNvPr id="48153" name="Text Box 24"/>
          <p:cNvSpPr txBox="1">
            <a:spLocks noChangeArrowheads="1"/>
          </p:cNvSpPr>
          <p:nvPr/>
        </p:nvSpPr>
        <p:spPr bwMode="auto">
          <a:xfrm>
            <a:off x="1346200" y="4148138"/>
            <a:ext cx="587375" cy="366712"/>
          </a:xfrm>
          <a:prstGeom prst="rect">
            <a:avLst/>
          </a:prstGeom>
          <a:noFill/>
          <a:ln w="9525">
            <a:noFill/>
            <a:miter lim="800000"/>
            <a:headEnd/>
            <a:tailEnd/>
          </a:ln>
        </p:spPr>
        <p:txBody>
          <a:bodyPr>
            <a:spAutoFit/>
          </a:bodyPr>
          <a:lstStyle/>
          <a:p>
            <a:pPr>
              <a:spcBef>
                <a:spcPct val="50000"/>
              </a:spcBef>
            </a:pPr>
            <a:r>
              <a:rPr lang="en-US" altLang="zh-TW" sz="1800"/>
              <a:t>PC</a:t>
            </a:r>
          </a:p>
        </p:txBody>
      </p:sp>
      <p:sp>
        <p:nvSpPr>
          <p:cNvPr id="48154" name="Text Box 25"/>
          <p:cNvSpPr txBox="1">
            <a:spLocks noChangeArrowheads="1"/>
          </p:cNvSpPr>
          <p:nvPr/>
        </p:nvSpPr>
        <p:spPr bwMode="auto">
          <a:xfrm>
            <a:off x="3206750" y="5770563"/>
            <a:ext cx="587375" cy="366712"/>
          </a:xfrm>
          <a:prstGeom prst="rect">
            <a:avLst/>
          </a:prstGeom>
          <a:noFill/>
          <a:ln w="9525">
            <a:noFill/>
            <a:miter lim="800000"/>
            <a:headEnd/>
            <a:tailEnd/>
          </a:ln>
        </p:spPr>
        <p:txBody>
          <a:bodyPr>
            <a:spAutoFit/>
          </a:bodyPr>
          <a:lstStyle/>
          <a:p>
            <a:pPr>
              <a:spcBef>
                <a:spcPct val="50000"/>
              </a:spcBef>
            </a:pPr>
            <a:r>
              <a:rPr lang="en-US" altLang="zh-TW" sz="1800"/>
              <a:t>QC</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標題 1"/>
          <p:cNvSpPr>
            <a:spLocks noGrp="1"/>
          </p:cNvSpPr>
          <p:nvPr>
            <p:ph type="title"/>
          </p:nvPr>
        </p:nvSpPr>
        <p:spPr/>
        <p:txBody>
          <a:bodyPr/>
          <a:lstStyle/>
          <a:p>
            <a:pPr eaLnBrk="1" hangingPunct="1"/>
            <a:r>
              <a:rPr lang="en-US" altLang="zh-TW" dirty="0" smtClean="0">
                <a:solidFill>
                  <a:srgbClr val="C00000"/>
                </a:solidFill>
              </a:rPr>
              <a:t>1.3   </a:t>
            </a:r>
            <a:r>
              <a:rPr lang="zh-TW" altLang="en-US" dirty="0" smtClean="0">
                <a:solidFill>
                  <a:srgbClr val="C00000"/>
                </a:solidFill>
              </a:rPr>
              <a:t>市場過程論的探討要點</a:t>
            </a:r>
          </a:p>
        </p:txBody>
      </p:sp>
      <p:sp>
        <p:nvSpPr>
          <p:cNvPr id="8195" name="內容版面配置區 2"/>
          <p:cNvSpPr>
            <a:spLocks noGrp="1"/>
          </p:cNvSpPr>
          <p:nvPr>
            <p:ph idx="1"/>
          </p:nvPr>
        </p:nvSpPr>
        <p:spPr>
          <a:xfrm>
            <a:off x="1332853" y="1828800"/>
            <a:ext cx="7446021" cy="4518025"/>
          </a:xfrm>
        </p:spPr>
        <p:txBody>
          <a:bodyPr/>
          <a:lstStyle/>
          <a:p>
            <a:pPr marL="571500" indent="-514350" eaLnBrk="1" hangingPunct="1">
              <a:lnSpc>
                <a:spcPct val="150000"/>
              </a:lnSpc>
              <a:buFont typeface="Arial" charset="0"/>
              <a:buAutoNum type="arabicPeriod"/>
            </a:pPr>
            <a:r>
              <a:rPr lang="zh-TW" altLang="en-US" dirty="0" smtClean="0"/>
              <a:t>廣義市場的形成與演化過程。</a:t>
            </a:r>
            <a:endParaRPr lang="en-US" altLang="zh-TW" dirty="0" smtClean="0"/>
          </a:p>
          <a:p>
            <a:pPr marL="571500" indent="-514350">
              <a:lnSpc>
                <a:spcPct val="150000"/>
              </a:lnSpc>
              <a:buFont typeface="Arial" charset="0"/>
              <a:buAutoNum type="arabicPeriod"/>
            </a:pPr>
            <a:r>
              <a:rPr lang="zh-TW" altLang="en-US" dirty="0" smtClean="0"/>
              <a:t>廣義市場的運作規則。</a:t>
            </a:r>
            <a:endParaRPr lang="en-US" altLang="zh-TW" dirty="0" smtClean="0"/>
          </a:p>
        </p:txBody>
      </p:sp>
      <p:sp>
        <p:nvSpPr>
          <p:cNvPr id="8196" name="投影片編號版面配置區 3"/>
          <p:cNvSpPr>
            <a:spLocks noGrp="1"/>
          </p:cNvSpPr>
          <p:nvPr>
            <p:ph type="sldNum" sz="quarter" idx="12"/>
          </p:nvPr>
        </p:nvSpPr>
        <p:spPr>
          <a:noFill/>
        </p:spPr>
        <p:txBody>
          <a:bodyPr/>
          <a:lstStyle/>
          <a:p>
            <a:fld id="{971A4839-019F-4794-98F3-3489B0FE6DCC}" type="slidenum">
              <a:rPr lang="en-US" altLang="zh-TW"/>
              <a:pPr/>
              <a:t>6</a:t>
            </a:fld>
            <a:endParaRPr lang="en-US" altLang="zh-TW"/>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1425844" y="359898"/>
            <a:ext cx="7413356" cy="926461"/>
          </a:xfrm>
        </p:spPr>
        <p:txBody>
          <a:bodyPr>
            <a:normAutofit/>
          </a:bodyPr>
          <a:lstStyle/>
          <a:p>
            <a:r>
              <a:rPr lang="en-US" altLang="zh-TW" sz="4000" b="1" dirty="0" smtClean="0">
                <a:solidFill>
                  <a:schemeClr val="tx1"/>
                </a:solidFill>
                <a:latin typeface="新細明體" pitchFamily="18" charset="-120"/>
              </a:rPr>
              <a:t>2. </a:t>
            </a:r>
            <a:r>
              <a:rPr lang="zh-TW" altLang="en-US" sz="4000" b="1" dirty="0" smtClean="0">
                <a:solidFill>
                  <a:schemeClr val="tx1"/>
                </a:solidFill>
                <a:latin typeface="新細明體" pitchFamily="18" charset="-120"/>
              </a:rPr>
              <a:t>市場的意義</a:t>
            </a:r>
            <a:endParaRPr lang="zh-TW" altLang="en-US" sz="4000" dirty="0">
              <a:solidFill>
                <a:schemeClr val="tx1"/>
              </a:solidFill>
            </a:endParaRPr>
          </a:p>
        </p:txBody>
      </p:sp>
      <p:sp>
        <p:nvSpPr>
          <p:cNvPr id="3" name="副標題 2"/>
          <p:cNvSpPr>
            <a:spLocks noGrp="1"/>
          </p:cNvSpPr>
          <p:nvPr>
            <p:ph type="subTitle" idx="1"/>
          </p:nvPr>
        </p:nvSpPr>
        <p:spPr>
          <a:xfrm>
            <a:off x="1658319" y="1735810"/>
            <a:ext cx="7118888" cy="2176820"/>
          </a:xfrm>
        </p:spPr>
        <p:txBody>
          <a:bodyPr>
            <a:normAutofit/>
          </a:bodyPr>
          <a:lstStyle/>
          <a:p>
            <a:pPr marL="609600" indent="-609600">
              <a:lnSpc>
                <a:spcPct val="140000"/>
              </a:lnSpc>
              <a:buClr>
                <a:srgbClr val="000099"/>
              </a:buClr>
              <a:buSzTx/>
              <a:buFont typeface="+mj-lt"/>
              <a:buAutoNum type="arabicParenR"/>
            </a:pPr>
            <a:r>
              <a:rPr lang="zh-TW" altLang="en-US" sz="2800" dirty="0" smtClean="0">
                <a:latin typeface="新細明體" pitchFamily="18" charset="-120"/>
              </a:rPr>
              <a:t>市場作為一種平台</a:t>
            </a:r>
          </a:p>
          <a:p>
            <a:pPr marL="609600" indent="-609600">
              <a:lnSpc>
                <a:spcPct val="140000"/>
              </a:lnSpc>
              <a:buClr>
                <a:srgbClr val="000099"/>
              </a:buClr>
              <a:buSzTx/>
              <a:buFont typeface="+mj-lt"/>
              <a:buAutoNum type="arabicParenR"/>
            </a:pPr>
            <a:r>
              <a:rPr lang="zh-TW" altLang="en-US" sz="2800" dirty="0" smtClean="0">
                <a:latin typeface="新細明體" pitchFamily="18" charset="-120"/>
              </a:rPr>
              <a:t>市場作為一種制度</a:t>
            </a:r>
          </a:p>
          <a:p>
            <a:pPr marL="609600" indent="-609600">
              <a:lnSpc>
                <a:spcPct val="140000"/>
              </a:lnSpc>
              <a:buClr>
                <a:srgbClr val="000099"/>
              </a:buClr>
              <a:buSzTx/>
              <a:buFont typeface="+mj-lt"/>
              <a:buAutoNum type="arabicParenR"/>
            </a:pPr>
            <a:r>
              <a:rPr lang="zh-TW" altLang="en-US" sz="2800" dirty="0" smtClean="0">
                <a:latin typeface="新細明體" pitchFamily="18" charset="-120"/>
              </a:rPr>
              <a:t>市場作為一種政經體制</a:t>
            </a:r>
          </a:p>
        </p:txBody>
      </p:sp>
      <p:sp>
        <p:nvSpPr>
          <p:cNvPr id="4" name="投影片編號版面配置區 3"/>
          <p:cNvSpPr>
            <a:spLocks noGrp="1"/>
          </p:cNvSpPr>
          <p:nvPr>
            <p:ph type="sldNum" sz="quarter" idx="12"/>
          </p:nvPr>
        </p:nvSpPr>
        <p:spPr/>
        <p:txBody>
          <a:bodyPr/>
          <a:lstStyle/>
          <a:p>
            <a:pPr>
              <a:defRPr/>
            </a:pPr>
            <a:fld id="{DA883DEB-8579-419B-B649-7E2B68E79BE2}" type="slidenum">
              <a:rPr lang="en-US" altLang="zh-TW" smtClean="0"/>
              <a:pPr>
                <a:defRPr/>
              </a:pPr>
              <a:t>7</a:t>
            </a:fld>
            <a:endParaRPr lang="en-US" altLang="zh-TW"/>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2"/>
          <p:cNvSpPr>
            <a:spLocks noGrp="1" noChangeArrowheads="1"/>
          </p:cNvSpPr>
          <p:nvPr>
            <p:ph type="title"/>
          </p:nvPr>
        </p:nvSpPr>
        <p:spPr>
          <a:xfrm>
            <a:off x="1255363" y="356462"/>
            <a:ext cx="7339362" cy="942114"/>
          </a:xfrm>
        </p:spPr>
        <p:txBody>
          <a:bodyPr/>
          <a:lstStyle/>
          <a:p>
            <a:pPr eaLnBrk="1" hangingPunct="1"/>
            <a:r>
              <a:rPr lang="en-US" altLang="zh-TW" sz="4000" b="1" dirty="0" smtClean="0">
                <a:solidFill>
                  <a:srgbClr val="C00000"/>
                </a:solidFill>
                <a:latin typeface="新細明體" pitchFamily="18" charset="-120"/>
              </a:rPr>
              <a:t>2.1  </a:t>
            </a:r>
            <a:r>
              <a:rPr lang="zh-TW" altLang="en-US" sz="4000" b="1" dirty="0" smtClean="0">
                <a:solidFill>
                  <a:srgbClr val="C00000"/>
                </a:solidFill>
                <a:latin typeface="新細明體" pitchFamily="18" charset="-120"/>
              </a:rPr>
              <a:t>市場作為一種平台</a:t>
            </a:r>
          </a:p>
        </p:txBody>
      </p:sp>
      <p:sp>
        <p:nvSpPr>
          <p:cNvPr id="11268" name="Rectangle 3"/>
          <p:cNvSpPr>
            <a:spLocks noGrp="1" noChangeArrowheads="1"/>
          </p:cNvSpPr>
          <p:nvPr>
            <p:ph idx="1"/>
          </p:nvPr>
        </p:nvSpPr>
        <p:spPr>
          <a:xfrm>
            <a:off x="1441341" y="1580828"/>
            <a:ext cx="7383571" cy="4157986"/>
          </a:xfrm>
        </p:spPr>
        <p:txBody>
          <a:bodyPr/>
          <a:lstStyle/>
          <a:p>
            <a:pPr marL="609600" indent="-609600" eaLnBrk="1" hangingPunct="1">
              <a:buSzTx/>
            </a:pPr>
            <a:r>
              <a:rPr lang="zh-TW" altLang="en-US" dirty="0" smtClean="0">
                <a:latin typeface="新細明體" pitchFamily="18" charset="-120"/>
              </a:rPr>
              <a:t>平台（</a:t>
            </a:r>
            <a:r>
              <a:rPr lang="en-US" altLang="zh-TW" dirty="0" smtClean="0">
                <a:latin typeface="新細明體" pitchFamily="18" charset="-120"/>
              </a:rPr>
              <a:t>platform</a:t>
            </a:r>
            <a:r>
              <a:rPr lang="zh-TW" altLang="en-US" dirty="0" smtClean="0">
                <a:latin typeface="新細明體" pitchFamily="18" charset="-120"/>
              </a:rPr>
              <a:t>）的意義：</a:t>
            </a:r>
          </a:p>
          <a:p>
            <a:pPr marL="990600" lvl="1" indent="-533400" eaLnBrk="1" hangingPunct="1">
              <a:buSzTx/>
              <a:buFont typeface="Arial" charset="0"/>
              <a:buAutoNum type="arabicPeriod"/>
            </a:pPr>
            <a:r>
              <a:rPr lang="zh-TW" altLang="en-US" sz="3200" dirty="0" smtClean="0">
                <a:latin typeface="新細明體" pitchFamily="18" charset="-120"/>
              </a:rPr>
              <a:t>多方相容的設施</a:t>
            </a:r>
          </a:p>
          <a:p>
            <a:pPr marL="990600" lvl="1" indent="-533400" eaLnBrk="1" hangingPunct="1">
              <a:buSzTx/>
              <a:buFont typeface="Arial" charset="0"/>
              <a:buAutoNum type="arabicPeriod"/>
            </a:pPr>
            <a:r>
              <a:rPr lang="zh-TW" altLang="en-US" sz="3200" dirty="0" smtClean="0">
                <a:latin typeface="新細明體" pitchFamily="18" charset="-120"/>
              </a:rPr>
              <a:t>進入者並列競爭</a:t>
            </a:r>
          </a:p>
          <a:p>
            <a:pPr marL="609600" indent="-609600" eaLnBrk="1" hangingPunct="1">
              <a:buClr>
                <a:srgbClr val="000099"/>
              </a:buClr>
              <a:buSzTx/>
            </a:pPr>
            <a:r>
              <a:rPr lang="zh-TW" altLang="en-US" dirty="0" smtClean="0">
                <a:latin typeface="新細明體" pitchFamily="18" charset="-120"/>
              </a:rPr>
              <a:t>市場作為</a:t>
            </a:r>
            <a:r>
              <a:rPr lang="zh-TW" altLang="en-US" b="1" dirty="0" smtClean="0">
                <a:latin typeface="新細明體" pitchFamily="18" charset="-120"/>
              </a:rPr>
              <a:t>交易平台</a:t>
            </a:r>
            <a:r>
              <a:rPr lang="zh-TW" altLang="en-US" dirty="0" smtClean="0">
                <a:latin typeface="新細明體" pitchFamily="18" charset="-120"/>
              </a:rPr>
              <a:t>：</a:t>
            </a:r>
          </a:p>
          <a:p>
            <a:pPr marL="990600" lvl="1" indent="-533400" eaLnBrk="1" hangingPunct="1">
              <a:buClr>
                <a:srgbClr val="000099"/>
              </a:buClr>
              <a:buSzTx/>
              <a:buFont typeface="Arial" charset="0"/>
              <a:buAutoNum type="arabicPeriod"/>
            </a:pPr>
            <a:r>
              <a:rPr lang="zh-TW" altLang="en-US" sz="3200" dirty="0" smtClean="0">
                <a:latin typeface="新細明體" pitchFamily="18" charset="-120"/>
              </a:rPr>
              <a:t>自由進出</a:t>
            </a:r>
            <a:endParaRPr lang="en-US" altLang="zh-TW" sz="3200" dirty="0" smtClean="0">
              <a:latin typeface="新細明體" pitchFamily="18" charset="-120"/>
            </a:endParaRPr>
          </a:p>
          <a:p>
            <a:pPr marL="990600" lvl="1" indent="-533400" eaLnBrk="1" hangingPunct="1">
              <a:buClr>
                <a:srgbClr val="000099"/>
              </a:buClr>
              <a:buSzTx/>
              <a:buFont typeface="Arial" charset="0"/>
              <a:buAutoNum type="arabicPeriod"/>
            </a:pPr>
            <a:r>
              <a:rPr lang="zh-TW" altLang="en-US" sz="3200" dirty="0" smtClean="0">
                <a:latin typeface="新細明體" pitchFamily="18" charset="-120"/>
              </a:rPr>
              <a:t>非強制力介入的競爭</a:t>
            </a:r>
          </a:p>
        </p:txBody>
      </p:sp>
      <p:sp>
        <p:nvSpPr>
          <p:cNvPr id="11266" name="投影片編號版面配置區 4"/>
          <p:cNvSpPr>
            <a:spLocks noGrp="1"/>
          </p:cNvSpPr>
          <p:nvPr>
            <p:ph type="sldNum" sz="quarter" idx="12"/>
          </p:nvPr>
        </p:nvSpPr>
        <p:spPr>
          <a:noFill/>
        </p:spPr>
        <p:txBody>
          <a:bodyPr/>
          <a:lstStyle/>
          <a:p>
            <a:fld id="{386C5091-2804-471F-845B-E853F043FD95}" type="slidenum">
              <a:rPr lang="en-US" altLang="zh-TW"/>
              <a:pPr/>
              <a:t>8</a:t>
            </a:fld>
            <a:endParaRPr lang="en-US" altLang="zh-TW"/>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p:cNvSpPr>
            <a:spLocks noGrp="1" noChangeArrowheads="1"/>
          </p:cNvSpPr>
          <p:nvPr>
            <p:ph type="title"/>
          </p:nvPr>
        </p:nvSpPr>
        <p:spPr>
          <a:xfrm>
            <a:off x="1283454" y="250207"/>
            <a:ext cx="7426593" cy="912166"/>
          </a:xfrm>
        </p:spPr>
        <p:txBody>
          <a:bodyPr/>
          <a:lstStyle/>
          <a:p>
            <a:pPr eaLnBrk="1" hangingPunct="1"/>
            <a:r>
              <a:rPr lang="en-US" altLang="zh-TW" sz="4000" b="1" dirty="0" smtClean="0">
                <a:solidFill>
                  <a:srgbClr val="C00000"/>
                </a:solidFill>
                <a:latin typeface="新細明體" pitchFamily="18" charset="-120"/>
              </a:rPr>
              <a:t>2.2   </a:t>
            </a:r>
            <a:r>
              <a:rPr lang="zh-TW" altLang="en-US" sz="4000" b="1" dirty="0" smtClean="0">
                <a:solidFill>
                  <a:srgbClr val="C00000"/>
                </a:solidFill>
                <a:latin typeface="新細明體" pitchFamily="18" charset="-120"/>
              </a:rPr>
              <a:t>市場作為一種制度</a:t>
            </a:r>
          </a:p>
        </p:txBody>
      </p:sp>
      <p:sp>
        <p:nvSpPr>
          <p:cNvPr id="200707" name="Rectangle 3"/>
          <p:cNvSpPr>
            <a:spLocks noGrp="1" noChangeArrowheads="1"/>
          </p:cNvSpPr>
          <p:nvPr>
            <p:ph idx="1"/>
          </p:nvPr>
        </p:nvSpPr>
        <p:spPr>
          <a:xfrm>
            <a:off x="1441341" y="1534332"/>
            <a:ext cx="7053371" cy="4358468"/>
          </a:xfrm>
        </p:spPr>
        <p:txBody>
          <a:bodyPr/>
          <a:lstStyle/>
          <a:p>
            <a:pPr marL="533400" indent="-533400" eaLnBrk="1" hangingPunct="1">
              <a:buSzTx/>
              <a:defRPr/>
            </a:pPr>
            <a:r>
              <a:rPr lang="zh-TW" altLang="en-US" dirty="0" smtClean="0">
                <a:latin typeface="新細明體" pitchFamily="18" charset="-120"/>
              </a:rPr>
              <a:t>制度（</a:t>
            </a:r>
            <a:r>
              <a:rPr lang="en-US" altLang="zh-TW" dirty="0" smtClean="0">
                <a:latin typeface="新細明體" pitchFamily="18" charset="-120"/>
              </a:rPr>
              <a:t>institution </a:t>
            </a:r>
            <a:r>
              <a:rPr lang="zh-TW" altLang="en-US" dirty="0" smtClean="0">
                <a:latin typeface="新細明體" pitchFamily="18" charset="-120"/>
              </a:rPr>
              <a:t>）：</a:t>
            </a:r>
            <a:r>
              <a:rPr lang="zh-TW" altLang="en-US" sz="3200" dirty="0" smtClean="0">
                <a:latin typeface="新細明體" pitchFamily="18" charset="-120"/>
              </a:rPr>
              <a:t>人們情願接受的一套規則</a:t>
            </a:r>
          </a:p>
          <a:p>
            <a:pPr marL="1124712" lvl="1" indent="-514350">
              <a:buFont typeface="+mj-lt"/>
              <a:buAutoNum type="arabicParenR"/>
              <a:defRPr/>
            </a:pPr>
            <a:r>
              <a:rPr lang="zh-TW" altLang="en-US" dirty="0" smtClean="0">
                <a:latin typeface="新細明體" pitchFamily="18" charset="-120"/>
              </a:rPr>
              <a:t>一套規則</a:t>
            </a:r>
            <a:endParaRPr lang="en-US" altLang="zh-TW" dirty="0" smtClean="0">
              <a:latin typeface="新細明體" pitchFamily="18" charset="-120"/>
            </a:endParaRPr>
          </a:p>
          <a:p>
            <a:pPr marL="1124712" lvl="1" indent="-514350">
              <a:buFont typeface="+mj-lt"/>
              <a:buAutoNum type="arabicParenR"/>
              <a:defRPr/>
            </a:pPr>
            <a:r>
              <a:rPr lang="zh-TW" altLang="en-US" dirty="0" smtClean="0">
                <a:latin typeface="新細明體" pitchFamily="18" charset="-120"/>
              </a:rPr>
              <a:t>情願接受</a:t>
            </a:r>
          </a:p>
          <a:p>
            <a:pPr marL="533400" indent="-533400" eaLnBrk="1" hangingPunct="1">
              <a:buSzTx/>
              <a:defRPr/>
            </a:pPr>
            <a:r>
              <a:rPr lang="zh-TW" altLang="en-US" dirty="0" smtClean="0">
                <a:latin typeface="新細明體" pitchFamily="18" charset="-120"/>
              </a:rPr>
              <a:t>市場作為交易制度：</a:t>
            </a:r>
          </a:p>
          <a:p>
            <a:pPr marL="971550" lvl="1" indent="-514350" eaLnBrk="1" hangingPunct="1">
              <a:buSzTx/>
              <a:buFont typeface="+mj-lt"/>
              <a:buAutoNum type="arabicParenR"/>
              <a:defRPr/>
            </a:pPr>
            <a:r>
              <a:rPr lang="zh-TW" altLang="en-US" sz="3200" dirty="0" smtClean="0">
                <a:latin typeface="新細明體" pitchFamily="18" charset="-120"/>
              </a:rPr>
              <a:t>交易規則</a:t>
            </a:r>
            <a:endParaRPr lang="en-US" altLang="zh-TW" sz="3200" dirty="0" smtClean="0">
              <a:latin typeface="新細明體" pitchFamily="18" charset="-120"/>
            </a:endParaRPr>
          </a:p>
          <a:p>
            <a:pPr marL="971550" lvl="1" indent="-514350" eaLnBrk="1" hangingPunct="1">
              <a:buSzTx/>
              <a:buFont typeface="+mj-lt"/>
              <a:buAutoNum type="arabicParenR"/>
              <a:defRPr/>
            </a:pPr>
            <a:r>
              <a:rPr lang="zh-TW" altLang="en-US" sz="3200" dirty="0" smtClean="0">
                <a:latin typeface="新細明體" pitchFamily="18" charset="-120"/>
              </a:rPr>
              <a:t>情願交易</a:t>
            </a:r>
          </a:p>
        </p:txBody>
      </p:sp>
      <p:sp>
        <p:nvSpPr>
          <p:cNvPr id="12290" name="投影片編號版面配置區 4"/>
          <p:cNvSpPr>
            <a:spLocks noGrp="1"/>
          </p:cNvSpPr>
          <p:nvPr>
            <p:ph type="sldNum" sz="quarter" idx="12"/>
          </p:nvPr>
        </p:nvSpPr>
        <p:spPr>
          <a:noFill/>
        </p:spPr>
        <p:txBody>
          <a:bodyPr/>
          <a:lstStyle/>
          <a:p>
            <a:fld id="{BBCF56CC-1E0B-4F00-8479-E934D77E5118}" type="slidenum">
              <a:rPr lang="en-US" altLang="zh-TW"/>
              <a:pPr/>
              <a:t>9</a:t>
            </a:fld>
            <a:endParaRPr lang="en-US" altLang="zh-TW"/>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夏至">
  <a:themeElements>
    <a:clrScheme name="市鎮">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夏至">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夏至">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2142</TotalTime>
  <Words>2890</Words>
  <Application>Microsoft Office PowerPoint</Application>
  <PresentationFormat>如螢幕大小 (4:3)</PresentationFormat>
  <Paragraphs>339</Paragraphs>
  <Slides>50</Slides>
  <Notes>0</Notes>
  <HiddenSlides>0</HiddenSlides>
  <MMClips>0</MMClips>
  <ScaleCrop>false</ScaleCrop>
  <HeadingPairs>
    <vt:vector size="4" baseType="variant">
      <vt:variant>
        <vt:lpstr>佈景主題</vt:lpstr>
      </vt:variant>
      <vt:variant>
        <vt:i4>1</vt:i4>
      </vt:variant>
      <vt:variant>
        <vt:lpstr>投影片標題</vt:lpstr>
      </vt:variant>
      <vt:variant>
        <vt:i4>50</vt:i4>
      </vt:variant>
    </vt:vector>
  </HeadingPairs>
  <TitlesOfParts>
    <vt:vector size="51" baseType="lpstr">
      <vt:lpstr>夏至</vt:lpstr>
      <vt:lpstr>投影片 1</vt:lpstr>
      <vt:lpstr>章節內容 1.  經濟學堅守的前提 2.  市場的意義 3.  新古典學派的均衡分析 4.  市場競爭的機能 5.  壟斷 6.  自由市場的條件 7.  原典閱讀：Hayek on Competition 8.  奧派競爭的簡單圖解</vt:lpstr>
      <vt:lpstr>1.  經濟學堅守的前提</vt:lpstr>
      <vt:lpstr>1.1  經濟學的問題與研究</vt:lpstr>
      <vt:lpstr>1.2  經濟學的發展</vt:lpstr>
      <vt:lpstr>1.3   市場過程論的探討要點</vt:lpstr>
      <vt:lpstr>2. 市場的意義</vt:lpstr>
      <vt:lpstr>2.1  市場作為一種平台</vt:lpstr>
      <vt:lpstr>2.2   市場作為一種制度</vt:lpstr>
      <vt:lpstr>2-3  市場作為一種政經體制</vt:lpstr>
      <vt:lpstr>3.  新古典學派的均衡分析</vt:lpstr>
      <vt:lpstr>3-1  均衡分析之部分均衡</vt:lpstr>
      <vt:lpstr>3-2 均衡分析之一般均衡</vt:lpstr>
      <vt:lpstr>3-3  完全競爭的假設</vt:lpstr>
      <vt:lpstr>3-4  新古典學派的不完全競爭</vt:lpstr>
      <vt:lpstr>3-5  均衡即最適</vt:lpstr>
      <vt:lpstr>3-6  均衡分析的誤區</vt:lpstr>
      <vt:lpstr>3-7  均衡分析未能掌握真實市場</vt:lpstr>
      <vt:lpstr>3-8  均衡分析遺漏的市場要項</vt:lpstr>
      <vt:lpstr>4.  市場競爭的機能</vt:lpstr>
      <vt:lpstr>4-1   新古典理論的價格機能</vt:lpstr>
      <vt:lpstr>4-2  奧地利學派的價格機能</vt:lpstr>
      <vt:lpstr>4-3  市場價格之形成 （Austrians）</vt:lpstr>
      <vt:lpstr>4-4  競爭概念的討論</vt:lpstr>
      <vt:lpstr>4-5  新古典經濟學的競爭</vt:lpstr>
      <vt:lpstr>4-6   奧派經濟學的競爭</vt:lpstr>
      <vt:lpstr>4-7  市場競爭的來源</vt:lpstr>
      <vt:lpstr>4.8  市場競爭來源的討論</vt:lpstr>
      <vt:lpstr>4.9  市場的個人行動</vt:lpstr>
      <vt:lpstr>4.10   市場的協調機能</vt:lpstr>
      <vt:lpstr>4-11  摘要</vt:lpstr>
      <vt:lpstr>5. 壟斷</vt:lpstr>
      <vt:lpstr>5-1   壟斷難以持續的原因</vt:lpstr>
      <vt:lpstr>5-2  市場過程</vt:lpstr>
      <vt:lpstr>5-3   市場矯正錯誤的過程</vt:lpstr>
      <vt:lpstr>5-4   競爭乃是發現程序</vt:lpstr>
      <vt:lpstr>5-5  秩序替代均衡</vt:lpstr>
      <vt:lpstr>6.  自由市場的條件</vt:lpstr>
      <vt:lpstr>6-1  市場的自由度</vt:lpstr>
      <vt:lpstr>6-2  交易自由的特徵</vt:lpstr>
      <vt:lpstr>6-3  自由的價值</vt:lpstr>
      <vt:lpstr>6-4   自由進出受限</vt:lpstr>
      <vt:lpstr>7.  原典閱讀：Hayek on Competition</vt:lpstr>
      <vt:lpstr>7.1  完全被設定的市場過程</vt:lpstr>
      <vt:lpstr>7.2  真正的經濟學問題</vt:lpstr>
      <vt:lpstr>7.3  競爭的機能</vt:lpstr>
      <vt:lpstr>7.4  競爭…航向無知的未來</vt:lpstr>
      <vt:lpstr>8.  奧派競爭的簡單圖解</vt:lpstr>
      <vt:lpstr>8.1 彩色電視的出現</vt:lpstr>
      <vt:lpstr>8.2 彩色電視的普及</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投影片 1</dc:title>
  <dc:creator>csh</dc:creator>
  <cp:lastModifiedBy>cs1101</cp:lastModifiedBy>
  <cp:revision>265</cp:revision>
  <dcterms:created xsi:type="dcterms:W3CDTF">2007-04-05T20:12:20Z</dcterms:created>
  <dcterms:modified xsi:type="dcterms:W3CDTF">2017-10-05T08:26:20Z</dcterms:modified>
</cp:coreProperties>
</file>